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handoutMasterIdLst>
    <p:handoutMasterId r:id="rId27"/>
  </p:handoutMasterIdLst>
  <p:sldIdLst>
    <p:sldId id="338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6" r:id="rId22"/>
    <p:sldId id="335" r:id="rId23"/>
    <p:sldId id="337" r:id="rId24"/>
    <p:sldId id="318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464"/>
    <a:srgbClr val="030E1B"/>
    <a:srgbClr val="062240"/>
    <a:srgbClr val="000818"/>
    <a:srgbClr val="FF0000"/>
    <a:srgbClr val="D9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CF082-4D80-4AB3-A19C-63EBA54DBFEF}" type="datetimeFigureOut">
              <a:rPr lang="pl-PL" smtClean="0"/>
              <a:t>23.10.2024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D576E-A520-459F-81CF-EF19E01752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5355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449EA-6AA4-4A3F-BA5B-8A766FC9D8EB}" type="datetimeFigureOut">
              <a:rPr lang="pl-PL" smtClean="0"/>
              <a:t>23.10.2024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93331-B89D-4B02-8FB2-8C04726422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33982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F7F46-D721-6BAF-EECA-AD733ADEC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041C554-9A17-0639-D842-A5162AF62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2B4C3FE-0E0A-0DAE-8AD7-C152B1A42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3E42568F-F665-1D98-6958-2BCE30FCD37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FBAE25-8706-E3CA-6676-8A195EC14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12ABF6-1556-8D23-3AEC-151AE751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93331-B89D-4B02-8FB2-8C047264224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879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93331-B89D-4B02-8FB2-8C047264224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921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8330" y="5994400"/>
            <a:ext cx="3024883" cy="4269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Warszawa, 1 I 2023</a:t>
            </a:r>
          </a:p>
        </p:txBody>
      </p:sp>
      <p:sp>
        <p:nvSpPr>
          <p:cNvPr id="3" name="Tytuł 1"/>
          <p:cNvSpPr txBox="1">
            <a:spLocks/>
          </p:cNvSpPr>
          <p:nvPr userDrawn="1"/>
        </p:nvSpPr>
        <p:spPr>
          <a:xfrm>
            <a:off x="7687734" y="6087534"/>
            <a:ext cx="5025679" cy="42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600" dirty="0">
              <a:solidFill>
                <a:srgbClr val="D9A900"/>
              </a:solidFill>
              <a:latin typeface="Ubuntu Light" panose="020B0304030602030204" pitchFamily="34" charset="0"/>
            </a:endParaRP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11" hasCustomPrompt="1"/>
          </p:nvPr>
        </p:nvSpPr>
        <p:spPr>
          <a:xfrm>
            <a:off x="3403600" y="2988733"/>
            <a:ext cx="5384800" cy="16684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pl-PL" dirty="0"/>
              <a:t>TYTUŁ </a:t>
            </a:r>
            <a:br>
              <a:rPr lang="pl-PL" dirty="0"/>
            </a:br>
            <a:r>
              <a:rPr lang="pl-PL" dirty="0"/>
              <a:t>PREZENTACJI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17DA6F85-1B87-72B5-0610-A9AB520DD0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80123" y="1699154"/>
            <a:ext cx="4716141" cy="769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Wojskowe Centrum Rekrutacji</a:t>
            </a:r>
            <a:br>
              <a:rPr lang="pl-PL" dirty="0"/>
            </a:br>
            <a:r>
              <a:rPr lang="pl-PL" dirty="0"/>
              <a:t>w Białymstoku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D880B5A8-B3EF-EBDD-0177-D825A833A8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67464" y="5998162"/>
            <a:ext cx="3589337" cy="981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D9A900"/>
                </a:solidFill>
              </a:defRPr>
            </a:lvl1pPr>
          </a:lstStyle>
          <a:p>
            <a:pPr lvl="0"/>
            <a:r>
              <a:rPr lang="pl-PL" dirty="0"/>
              <a:t>Autor: st. Imię Nazwisko</a:t>
            </a:r>
          </a:p>
        </p:txBody>
      </p:sp>
    </p:spTree>
    <p:extLst>
      <p:ext uri="{BB962C8B-B14F-4D97-AF65-F5344CB8AC3E}">
        <p14:creationId xmlns:p14="http://schemas.microsoft.com/office/powerpoint/2010/main" val="135431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724400" y="6068674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rgbClr val="D9A900"/>
                </a:solidFill>
              </a:defRPr>
            </a:lvl1pPr>
          </a:lstStyle>
          <a:p>
            <a:fld id="{67EB8EEB-1F52-4F9F-9355-B85DB82106D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3" hasCustomPrompt="1"/>
          </p:nvPr>
        </p:nvSpPr>
        <p:spPr>
          <a:xfrm>
            <a:off x="500063" y="380471"/>
            <a:ext cx="4681537" cy="1203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rgbClr val="0A3464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0063" y="5980089"/>
            <a:ext cx="4394200" cy="345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rgbClr val="D9A900"/>
                </a:solidFill>
              </a:defRPr>
            </a:lvl1pPr>
          </a:lstStyle>
          <a:p>
            <a:pPr lvl="0"/>
            <a:r>
              <a:rPr lang="pl-PL" dirty="0"/>
              <a:t>TYTUŁ PREZENTACJI</a:t>
            </a:r>
            <a:br>
              <a:rPr lang="pl-PL" dirty="0"/>
            </a:br>
            <a:endParaRPr lang="pl-PL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5" hasCustomPrompt="1"/>
          </p:nvPr>
        </p:nvSpPr>
        <p:spPr>
          <a:xfrm>
            <a:off x="500063" y="6325278"/>
            <a:ext cx="2694795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Warszawa, 1 I 2023</a:t>
            </a:r>
          </a:p>
        </p:txBody>
      </p:sp>
    </p:spTree>
    <p:extLst>
      <p:ext uri="{BB962C8B-B14F-4D97-AF65-F5344CB8AC3E}">
        <p14:creationId xmlns:p14="http://schemas.microsoft.com/office/powerpoint/2010/main" val="3853372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sz="quarter" idx="11" hasCustomPrompt="1"/>
          </p:nvPr>
        </p:nvSpPr>
        <p:spPr>
          <a:xfrm>
            <a:off x="5587068" y="4898413"/>
            <a:ext cx="5578680" cy="613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rgbClr val="D9A900"/>
                </a:solidFill>
              </a:defRPr>
            </a:lvl1pPr>
          </a:lstStyle>
          <a:p>
            <a:pPr lvl="0"/>
            <a:r>
              <a:rPr lang="pl-PL" dirty="0"/>
              <a:t>Autor: st. Imię Nazwisko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2" hasCustomPrompt="1"/>
          </p:nvPr>
        </p:nvSpPr>
        <p:spPr>
          <a:xfrm>
            <a:off x="4962299" y="6157499"/>
            <a:ext cx="1321055" cy="470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 baseline="0">
                <a:solidFill>
                  <a:srgbClr val="D9A900"/>
                </a:solidFill>
              </a:defRPr>
            </a:lvl1pPr>
          </a:lstStyle>
          <a:p>
            <a:pPr lvl="0"/>
            <a:r>
              <a:rPr lang="pl-PL" dirty="0"/>
              <a:t>261 111 222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3" hasCustomPrompt="1"/>
          </p:nvPr>
        </p:nvSpPr>
        <p:spPr>
          <a:xfrm>
            <a:off x="6392426" y="6157499"/>
            <a:ext cx="2222500" cy="494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1100" b="1" kern="1200" baseline="0" dirty="0" smtClean="0">
                <a:solidFill>
                  <a:srgbClr val="D9A9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/>
              <a:t>00-001 Warszawa</a:t>
            </a:r>
            <a:br>
              <a:rPr lang="pl-PL" dirty="0"/>
            </a:br>
            <a:r>
              <a:rPr lang="pl-PL" dirty="0"/>
              <a:t>ul. Dymińska 13</a:t>
            </a:r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14" hasCustomPrompt="1"/>
          </p:nvPr>
        </p:nvSpPr>
        <p:spPr>
          <a:xfrm>
            <a:off x="8614926" y="6157499"/>
            <a:ext cx="1661020" cy="470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1100" b="1" kern="1200" baseline="0" dirty="0" smtClean="0">
                <a:solidFill>
                  <a:srgbClr val="D9A9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/>
              <a:t>cwcr@ron.mil.pl</a:t>
            </a:r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5" hasCustomPrompt="1"/>
          </p:nvPr>
        </p:nvSpPr>
        <p:spPr>
          <a:xfrm>
            <a:off x="9940954" y="6149303"/>
            <a:ext cx="1999624" cy="5113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1100" b="1" kern="1200" baseline="0" dirty="0" smtClean="0">
                <a:solidFill>
                  <a:srgbClr val="D9A9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/>
              <a:t>www.wojsko-polskie.pl</a:t>
            </a:r>
            <a:br>
              <a:rPr lang="pl-PL" dirty="0"/>
            </a:br>
            <a:r>
              <a:rPr lang="pl-PL" dirty="0"/>
              <a:t>/</a:t>
            </a:r>
            <a:r>
              <a:rPr lang="pl-PL" dirty="0" err="1"/>
              <a:t>zostanzolninerzem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163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25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emf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0.png"/><Relationship Id="rId7" Type="http://schemas.openxmlformats.org/officeDocument/2006/relationships/image" Target="../media/image22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1.png"/><Relationship Id="rId9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1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C4380-E61D-FB27-0D91-E2B1AD1E1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4D42B0C-773D-0132-8A7C-7783AD1FD7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772" y="3015459"/>
            <a:ext cx="8118268" cy="1668463"/>
          </a:xfrm>
        </p:spPr>
        <p:txBody>
          <a:bodyPr/>
          <a:lstStyle/>
          <a:p>
            <a:r>
              <a:rPr lang="pl-PL"/>
              <a:t>„</a:t>
            </a:r>
            <a:r>
              <a:rPr lang="pl-PL" sz="4800"/>
              <a:t>Sztandar – znak szczególnego znaczenia” </a:t>
            </a:r>
            <a:endParaRPr lang="pl-PL" sz="4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A83A9FA-5099-C155-A5D8-4571209D83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49153" y="5994400"/>
            <a:ext cx="4763413" cy="6858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l-PL" sz="1600">
                <a:solidFill>
                  <a:srgbClr val="D9A900"/>
                </a:solidFill>
              </a:rPr>
              <a:t>Autor: Marek Gajewski </a:t>
            </a:r>
          </a:p>
          <a:p>
            <a:pPr marL="0" indent="0">
              <a:buNone/>
            </a:pPr>
            <a:r>
              <a:rPr lang="pl-PL" sz="1600">
                <a:solidFill>
                  <a:srgbClr val="D9A900"/>
                </a:solidFill>
              </a:rPr>
              <a:t>Oddział IPN w Białymstoku</a:t>
            </a:r>
            <a:endParaRPr lang="pl-PL" sz="1600" dirty="0">
              <a:solidFill>
                <a:srgbClr val="D9A900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766282B-CAB0-1181-3616-133F4A918B4B}"/>
              </a:ext>
            </a:extLst>
          </p:cNvPr>
          <p:cNvSpPr/>
          <p:nvPr/>
        </p:nvSpPr>
        <p:spPr>
          <a:xfrm>
            <a:off x="1980770" y="2944676"/>
            <a:ext cx="8006510" cy="1668463"/>
          </a:xfrm>
          <a:prstGeom prst="rect">
            <a:avLst/>
          </a:prstGeom>
          <a:noFill/>
          <a:ln w="76200">
            <a:solidFill>
              <a:srgbClr val="D9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25EC6E4-4B42-B8A1-7A58-603355850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71" y="365760"/>
            <a:ext cx="1157694" cy="11572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7181603-95C8-A408-D553-4E0B50EAE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93" y="354468"/>
            <a:ext cx="1279730" cy="12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80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02C7D2D-DEF1-909C-BF0E-8DBDFE1168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437" y="503694"/>
            <a:ext cx="6005594" cy="1080102"/>
          </a:xfrm>
        </p:spPr>
        <p:txBody>
          <a:bodyPr/>
          <a:lstStyle/>
          <a:p>
            <a:pPr algn="ctr"/>
            <a:r>
              <a:rPr lang="pl-PL" sz="2400" dirty="0"/>
              <a:t>Sztandary oddziałów Wojska Polskiego </a:t>
            </a:r>
            <a:r>
              <a:rPr lang="pl-PL" sz="1800" dirty="0"/>
              <a:t>(stan obecny)</a:t>
            </a:r>
            <a:endParaRPr lang="pl-PL" sz="2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09A0DCA-8AA5-1E8F-5B9B-BAD9F76498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5980089"/>
            <a:ext cx="5595936" cy="374217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 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D5234B-B31C-DB95-E11D-CF01600A2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F3EAD3-30F2-9BCD-BC46-EECEFFA48F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7256168A-A594-470A-2687-8F82C3C5A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  <p:pic>
        <p:nvPicPr>
          <p:cNvPr id="8" name="Obraz 7" descr="Obraz zawierający ubrania, obraz, Ludzka twarz, osoba&#10;&#10;Opis wygenerowany automatycznie">
            <a:extLst>
              <a:ext uri="{FF2B5EF4-FFF2-40B4-BE49-F238E27FC236}">
                <a16:creationId xmlns:a16="http://schemas.microsoft.com/office/drawing/2014/main" id="{C178A766-05DC-7E91-81D8-44245100E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896" y="348712"/>
            <a:ext cx="4091052" cy="496976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1387186-118D-F766-22B7-D6FBB4A057D5}"/>
              </a:ext>
            </a:extLst>
          </p:cNvPr>
          <p:cNvSpPr txBox="1"/>
          <p:nvPr/>
        </p:nvSpPr>
        <p:spPr>
          <a:xfrm>
            <a:off x="573437" y="1948677"/>
            <a:ext cx="5889355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Sztandar jest znakiem jednostki wojskowej Sił Zbrojnych Rzeczypospolitej Polskiej</a:t>
            </a: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symbolem sławy wojennej i tradycji oraz wierności, honoru </a:t>
            </a:r>
            <a:br>
              <a:rPr lang="pl-PL" sz="1200" kern="100" dirty="0">
                <a:solidFill>
                  <a:schemeClr val="accent1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 męstwa, których Ojczyzna wymaga od swoich żołnierzy. 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l-PL" sz="500" kern="100" dirty="0">
              <a:solidFill>
                <a:schemeClr val="accent1">
                  <a:lumMod val="5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Obowiązkiem żołnierza jest bronić i strzec sztandaru jednostki wojskowej. </a:t>
            </a:r>
            <a:br>
              <a:rPr lang="pl-PL" sz="1200" kern="100" dirty="0">
                <a:solidFill>
                  <a:schemeClr val="accent1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razie jego utraty, wskutek słabości ducha bojowego, jednostka ulega rozformowaniu.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l-PL" sz="500" kern="100" dirty="0">
              <a:solidFill>
                <a:schemeClr val="accent1">
                  <a:lumMod val="5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Prawo posiadania sztandaru przysługuje jednostkom liniowym wszystkich rodzajów Sił Zbrojnych (równorzędnym) oraz uczelniom i szkołom wojskowym. Sztandar nadaje jednostce wojskowej Prezydent Rzeczypospolitej Polskiej na wniosek Ministra Obrony Narodowej. </a:t>
            </a: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Znajduje</a:t>
            </a: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się stale w jednostce wojskowej, a w czasie walki – w rejonie działań bojowych jednostki.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l-PL" sz="500" kern="100" dirty="0">
              <a:solidFill>
                <a:schemeClr val="accent1">
                  <a:lumMod val="5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Sztandar składa się z płata, głowicy, drzewca i szarfy. Na sztandarach jednostek wojskowych odznaczonych orderami wojennymi umieszcza się pod szarfą </a:t>
            </a:r>
            <a:b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 barwach Rzeczypospolitej Polskiej – szarfy ze wstęg tych orderów. 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B507D1E-97AB-A9A8-D367-8C677AEEA10D}"/>
              </a:ext>
            </a:extLst>
          </p:cNvPr>
          <p:cNvSpPr txBox="1"/>
          <p:nvPr/>
        </p:nvSpPr>
        <p:spPr>
          <a:xfrm rot="10800000" flipV="1">
            <a:off x="7452548" y="5318474"/>
            <a:ext cx="38534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Podoficer pocztu sztandarowego 1. Pułku Piechoty Legionów z Wilna z obrazu autorstwa Wojciecha Kossaka.</a:t>
            </a:r>
          </a:p>
        </p:txBody>
      </p:sp>
    </p:spTree>
    <p:extLst>
      <p:ext uri="{BB962C8B-B14F-4D97-AF65-F5344CB8AC3E}">
        <p14:creationId xmlns:p14="http://schemas.microsoft.com/office/powerpoint/2010/main" val="4133688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941AF064-DB3D-69E4-59B5-03D5CECA92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2" y="380471"/>
            <a:ext cx="5203314" cy="1203325"/>
          </a:xfrm>
        </p:spPr>
        <p:txBody>
          <a:bodyPr/>
          <a:lstStyle/>
          <a:p>
            <a:pPr algn="ctr"/>
            <a:r>
              <a:rPr lang="pl-PL" sz="2800" dirty="0"/>
              <a:t>Sztandar wojskowy </a:t>
            </a:r>
          </a:p>
          <a:p>
            <a:pPr algn="ctr"/>
            <a:r>
              <a:rPr lang="pl-PL" sz="2000" dirty="0"/>
              <a:t>(awers)</a:t>
            </a:r>
            <a:endParaRPr lang="pl-PL" sz="2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E0310D9-DDAB-565E-174D-B214107BE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5980089"/>
            <a:ext cx="5466784" cy="345190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 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2865177-7D2B-6CF8-C40B-2595EBF3CF05}"/>
              </a:ext>
            </a:extLst>
          </p:cNvPr>
          <p:cNvSpPr txBox="1"/>
          <p:nvPr/>
        </p:nvSpPr>
        <p:spPr>
          <a:xfrm>
            <a:off x="705171" y="2107769"/>
            <a:ext cx="499820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Na stronie głównej płata (awersie), pośrodku krzyża kawalerskiego, w czerwonym kręgu znajdują się dwie gałązki wawrzynu, ułożone w kształcie wieńca otwartego </a:t>
            </a:r>
            <a:br>
              <a:rPr lang="pl-PL" sz="14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górnej części, haftowane złotym szychem. Pośrodku wieńca jest umieszczony wizerunek orła białego z głową zwróconą do drzewca, haftowany srebrnym szychem; korona, dziób i szpony orła są haftowane złotym szychem. Pomiędzy ramionami krzyża kawalerskiego, w rogach płata, </a:t>
            </a:r>
            <a:br>
              <a:rPr lang="pl-PL" sz="14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są umieszczone wieńce wawrzynu oraz w ich polach numer jednostki wojskowej, a w razie braku numeru – inicjały jej nazwy, haftowane złotym szychem.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0635C71-E4F6-32E3-CC25-E09F1EE58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521" y="177135"/>
            <a:ext cx="5331417" cy="546082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3C70B4C-6491-D752-A2CD-937A1910F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1FB3FF6-7FEA-10FA-7880-4225F1D54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C526BB8F-D113-C4AC-A150-6B71AEB4F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083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FD46BA2-34FC-2461-09F0-07674393E2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380471"/>
            <a:ext cx="5133571" cy="1203325"/>
          </a:xfrm>
        </p:spPr>
        <p:txBody>
          <a:bodyPr/>
          <a:lstStyle/>
          <a:p>
            <a:pPr algn="ctr"/>
            <a:r>
              <a:rPr lang="pl-PL" sz="2800" dirty="0"/>
              <a:t>Sztandar wojskowy </a:t>
            </a:r>
          </a:p>
          <a:p>
            <a:pPr algn="ctr"/>
            <a:r>
              <a:rPr lang="pl-PL" sz="2000" dirty="0"/>
              <a:t>(rewers)</a:t>
            </a:r>
            <a:endParaRPr lang="pl-PL" sz="2800" dirty="0"/>
          </a:p>
          <a:p>
            <a:pPr algn="ctr"/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C26C7F1-D80D-C3D9-9CD0-1D2A085C5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5980089"/>
            <a:ext cx="5397042" cy="345190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 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70894B7-AAE0-68CD-FEE2-DB6FED6A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B72BE3C-A32F-942C-EB0E-105850D9C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E7FF909F-DB43-B7E1-BD85-FADC1F121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7AF258C-2CBB-D0FA-07D7-1886EB2DD563}"/>
              </a:ext>
            </a:extLst>
          </p:cNvPr>
          <p:cNvSpPr txBox="1"/>
          <p:nvPr/>
        </p:nvSpPr>
        <p:spPr>
          <a:xfrm>
            <a:off x="500063" y="1968285"/>
            <a:ext cx="500700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Na stronie odwrotnej płata (rewersie), pośrodku krzyża kawalerskiego, znajduje się wieniec, taki jak na stronie głównej, w środku którego jest umieszczony w trzech wierszach napis „BÓG HONOR OJCZYZNA”, haftowany złotym szychem. Pomiędzy ramionami krzyża, w rogach płata, są umieszczone wieńce wawrzynu, takie jak na stronie głównej, a w ich polach mogą być umieszczone herby miejscowości (za zgodą władz samorządowych) i symbole związane z historią jednostki wojskowej oraz emblematy lub inicjały fundatorów sztandaru (za zgodą Ministra Obrony Narodowej).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A0AF11D-9210-EE20-999C-2EC452F4B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84" y="294318"/>
            <a:ext cx="5007001" cy="5394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997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5DDF519-6DD5-265A-3EA1-F47AD19A4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380471"/>
            <a:ext cx="5156818" cy="1203325"/>
          </a:xfrm>
        </p:spPr>
        <p:txBody>
          <a:bodyPr/>
          <a:lstStyle/>
          <a:p>
            <a:pPr algn="ctr"/>
            <a:r>
              <a:rPr lang="pl-PL" sz="2800" dirty="0"/>
              <a:t>Sztandary wojskowe </a:t>
            </a:r>
          </a:p>
          <a:p>
            <a:pPr algn="ctr"/>
            <a:r>
              <a:rPr lang="pl-PL" sz="2800" dirty="0"/>
              <a:t>1918-1939</a:t>
            </a:r>
          </a:p>
          <a:p>
            <a:pPr algn="ctr"/>
            <a:endParaRPr lang="pl-PL" sz="2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182F8D1-27CD-053F-6B8F-8F3F256EED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5980089"/>
            <a:ext cx="5877490" cy="345190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 </a:t>
            </a:r>
          </a:p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06E590B-1DDE-8CB0-A289-87EDF2FBCCD5}"/>
              </a:ext>
            </a:extLst>
          </p:cNvPr>
          <p:cNvSpPr txBox="1"/>
          <p:nvPr/>
        </p:nvSpPr>
        <p:spPr>
          <a:xfrm>
            <a:off x="600802" y="1650567"/>
            <a:ext cx="473061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Sztandary przygotowywano w różnej formie i wielkości. </a:t>
            </a:r>
            <a:b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 odzyskaniu niepodległości państwowej podjęto próbę ujednolicenia tych znaków wojskowych. 1 sierpnia 1919 r. ustalono jednolity wzór chorągwi dla oddziałów piechoty (o boku długości 100 cm) i sztandarów dla jednostek jazdy (o boku długości 65 cm). Kolejne unormowania wyglądu miały miejsce </a:t>
            </a:r>
            <a:b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1927 r. i w roku 1937, kiedy to zniesiono odrębny podział </a:t>
            </a:r>
            <a:b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na chorągwie i sztandary, wprowadzając ten ostatni jako obowiązujący dla wszystkich jednostek liniowych rożnego rodzaju broni i samodzielnych batalionów strzelców i szkół wojskowych. W dekrecie prezydenta RP o znakach wojska i marynarki wojennej (DURP nr 5 z 23 stycznia 1938 r.) określono, że: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pl-PL" sz="1200" kern="100" dirty="0">
              <a:solidFill>
                <a:schemeClr val="accent1">
                  <a:lumMod val="5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„</a:t>
            </a:r>
            <a:r>
              <a:rPr lang="pl-PL" sz="1400" b="1" i="1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sztandar jest widomym znakiem uosabiającym Państwo Polskie, jest symbolem najwyższych wartości ducha i ciała, których Polska wymaga od swych żołnierzy”.</a:t>
            </a:r>
            <a:endParaRPr lang="pl-PL" sz="1200" b="1" i="1" kern="100" dirty="0">
              <a:solidFill>
                <a:schemeClr val="accent1">
                  <a:lumMod val="5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B081A85-435C-E572-710B-1B47CEBA6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8A0E06D-7B79-E48A-3C0E-E3767C531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51301AFE-C232-53D4-AB3C-CBEA6692D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  <p:pic>
        <p:nvPicPr>
          <p:cNvPr id="15" name="Obraz 14" descr="Obraz zawierający ubrania, osoba, człowiek, na wolnym powietrzu&#10;&#10;Opis wygenerowany automatycznie">
            <a:extLst>
              <a:ext uri="{FF2B5EF4-FFF2-40B4-BE49-F238E27FC236}">
                <a16:creationId xmlns:a16="http://schemas.microsoft.com/office/drawing/2014/main" id="{65A6BB4B-AD0B-02CD-EA0A-43316A650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91" y="546734"/>
            <a:ext cx="6584594" cy="4606521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34BA33F-46C3-6625-A6CB-00C400F6255E}"/>
              </a:ext>
            </a:extLst>
          </p:cNvPr>
          <p:cNvSpPr txBox="1"/>
          <p:nvPr/>
        </p:nvSpPr>
        <p:spPr>
          <a:xfrm>
            <a:off x="5656880" y="5323668"/>
            <a:ext cx="629081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kern="1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Uroczystość przekazania sztandaru dowódcy 42. Pułku Piechoty przez marsz. Józefa Piłsudskiego. Białystok, Rynek Kościuszki, 21 sierpnia 1921 r. </a:t>
            </a:r>
            <a:endParaRPr lang="pl-PL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28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56AF608-0B43-DA55-DB2E-182E72F072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4" y="380471"/>
            <a:ext cx="5071578" cy="1089017"/>
          </a:xfrm>
        </p:spPr>
        <p:txBody>
          <a:bodyPr/>
          <a:lstStyle/>
          <a:p>
            <a:pPr algn="ctr"/>
            <a:r>
              <a:rPr lang="pl-PL" sz="2800" dirty="0"/>
              <a:t>Stare sztandary wojskowe</a:t>
            </a:r>
          </a:p>
          <a:p>
            <a:pPr algn="ctr"/>
            <a:r>
              <a:rPr lang="pl-PL" sz="1800" dirty="0"/>
              <a:t>(miejsca ich zdeponowania)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AEAE11C-53FB-489D-5DF1-016C5CE8D2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5980089"/>
            <a:ext cx="5490419" cy="345190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 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34150A8-AEDD-01F8-4B45-08DF271AB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51B56FB-625E-5721-0B1E-82C974946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CF837810-D357-6A98-BB7B-D4C47391B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  <p:pic>
        <p:nvPicPr>
          <p:cNvPr id="8" name="Obraz 7" descr="Obraz zawierający w pomieszczeniu, Gablota, broń, wyświetlacz&#10;&#10;Opis wygenerowany automatycznie">
            <a:extLst>
              <a:ext uri="{FF2B5EF4-FFF2-40B4-BE49-F238E27FC236}">
                <a16:creationId xmlns:a16="http://schemas.microsoft.com/office/drawing/2014/main" id="{A6B43CA5-06F4-13B7-9912-25B762BF5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556" y="378629"/>
            <a:ext cx="6184384" cy="470593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7C8D4B0-402F-2AE0-5D62-ED6B374ABE41}"/>
              </a:ext>
            </a:extLst>
          </p:cNvPr>
          <p:cNvSpPr txBox="1"/>
          <p:nvPr/>
        </p:nvSpPr>
        <p:spPr>
          <a:xfrm>
            <a:off x="398304" y="2365018"/>
            <a:ext cx="211242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Stare, nieregulaminowe sztandary jednostek wojskowych przekazywano odgórnie do zbiorów </a:t>
            </a:r>
            <a:r>
              <a:rPr lang="pl-PL" sz="1200" u="none" strike="noStrik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Muzeum Wojska Polskiego</a:t>
            </a: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w </a:t>
            </a:r>
            <a:r>
              <a:rPr lang="pl-PL" sz="1200" u="none" strike="noStrik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Warszawie</a:t>
            </a: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które na swój sposób stało się główną ekspozycją tego typu znaków po formacjach liniowych sił zbrojnych </a:t>
            </a:r>
            <a:b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II Rzeczypospolitej. </a:t>
            </a:r>
          </a:p>
        </p:txBody>
      </p:sp>
      <p:pic>
        <p:nvPicPr>
          <p:cNvPr id="13" name="Obraz 12" descr="Obraz zawierający ubrania, osoba, człowiek, Drużyna&#10;&#10;Opis wygenerowany automatycznie">
            <a:extLst>
              <a:ext uri="{FF2B5EF4-FFF2-40B4-BE49-F238E27FC236}">
                <a16:creationId xmlns:a16="http://schemas.microsoft.com/office/drawing/2014/main" id="{43B15B15-BB22-C5F2-B472-169171A6DB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47" y="1382538"/>
            <a:ext cx="2484382" cy="3438861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3356FE5-1A27-CFDE-1542-71BAAC91DB4D}"/>
              </a:ext>
            </a:extLst>
          </p:cNvPr>
          <p:cNvSpPr txBox="1"/>
          <p:nvPr/>
        </p:nvSpPr>
        <p:spPr>
          <a:xfrm rot="10800000" flipV="1">
            <a:off x="6066004" y="5272828"/>
            <a:ext cx="5922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00" kern="1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Fragment ekspozycji stałej Muzeum Wojska Polskiego w Warszawie </a:t>
            </a:r>
          </a:p>
          <a:p>
            <a:pPr algn="ctr"/>
            <a:r>
              <a:rPr lang="pl-PL" sz="1000" kern="1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z widocznymi sztandarami jednostek wojskowych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8985D9B-C503-6FF2-A173-B8F8EA542CA8}"/>
              </a:ext>
            </a:extLst>
          </p:cNvPr>
          <p:cNvSpPr txBox="1"/>
          <p:nvPr/>
        </p:nvSpPr>
        <p:spPr>
          <a:xfrm>
            <a:off x="2819230" y="4984131"/>
            <a:ext cx="25805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00" dirty="0">
                <a:solidFill>
                  <a:schemeClr val="accent1">
                    <a:lumMod val="50000"/>
                  </a:schemeClr>
                </a:solidFill>
              </a:rPr>
              <a:t>Wyprowadzenie historycznego sztandaru legionowego z siedziby Muzeum Wojska Polskiego w Warszawie. 3 sierpnia 1933 r. </a:t>
            </a:r>
          </a:p>
        </p:txBody>
      </p:sp>
    </p:spTree>
    <p:extLst>
      <p:ext uri="{BB962C8B-B14F-4D97-AF65-F5344CB8AC3E}">
        <p14:creationId xmlns:p14="http://schemas.microsoft.com/office/powerpoint/2010/main" val="2757289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DFBD1F5-0112-191B-ED51-07A0364369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380471"/>
            <a:ext cx="4862351" cy="1203325"/>
          </a:xfrm>
        </p:spPr>
        <p:txBody>
          <a:bodyPr/>
          <a:lstStyle/>
          <a:p>
            <a:pPr algn="ctr"/>
            <a:r>
              <a:rPr lang="pl-PL" sz="2800" dirty="0"/>
              <a:t>Stare sztandary wojskowe</a:t>
            </a:r>
          </a:p>
          <a:p>
            <a:pPr algn="ctr"/>
            <a:r>
              <a:rPr lang="pl-PL" sz="1800" dirty="0"/>
              <a:t>(miejsca ich zdeponowania)</a:t>
            </a:r>
          </a:p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A4A4DA-2142-7666-A2F0-28B33C6297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5980089"/>
            <a:ext cx="5730256" cy="345190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 </a:t>
            </a:r>
          </a:p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40E7F1F-C168-8ED8-9B34-518D7E6E87CB}"/>
              </a:ext>
            </a:extLst>
          </p:cNvPr>
          <p:cNvSpPr txBox="1"/>
          <p:nvPr/>
        </p:nvSpPr>
        <p:spPr>
          <a:xfrm>
            <a:off x="545674" y="2146514"/>
            <a:ext cx="427171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200" u="non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Do 1939 r. nadano oddziałom Wojska Polskiego około 230 sztandarów. Do Anglii, różnymi drogami, przewieziono </a:t>
            </a:r>
            <a:br>
              <a:rPr lang="pl-PL" sz="1200" u="non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200" u="non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42 sztandary (znajdują się one w </a:t>
            </a:r>
            <a:r>
              <a:rPr lang="pl-PL" sz="1200" u="none" strike="noStrik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Instytucie Polskim </a:t>
            </a:r>
            <a:br>
              <a:rPr lang="pl-PL" sz="1200" u="none" strike="noStrik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200" u="none" strike="noStrik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 Muzeum im. gen. Sikorskiego</a:t>
            </a:r>
            <a:r>
              <a:rPr lang="pl-PL" sz="1200" u="non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w </a:t>
            </a:r>
            <a:r>
              <a:rPr lang="pl-PL" sz="1200" u="none" strike="noStrik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Londynie</a:t>
            </a:r>
            <a:r>
              <a:rPr lang="pl-PL" sz="1200" u="non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). Około 100 sztandarów odnaleziono po zakończeniu działań wojennych (znajdują się one obecnie w Muzeum Wojska Polskiego, niektóre tylko we fragmentach). </a:t>
            </a:r>
          </a:p>
          <a:p>
            <a:pPr algn="just"/>
            <a:endParaRPr lang="pl-PL" sz="1200" kern="100" dirty="0">
              <a:solidFill>
                <a:schemeClr val="accent1">
                  <a:lumMod val="5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1200" u="non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Oryginalny sztandar 3. Pułku Strzelców Konnych </a:t>
            </a:r>
            <a:br>
              <a:rPr lang="pl-PL" sz="1200" u="non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200" u="none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 Wołkowyska posiada w swoich zbiorach białostockie Muzeum Wojska.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62B01DD-4F3F-D92F-D858-4EED4B677091}"/>
              </a:ext>
            </a:extLst>
          </p:cNvPr>
          <p:cNvSpPr txBox="1"/>
          <p:nvPr/>
        </p:nvSpPr>
        <p:spPr>
          <a:xfrm>
            <a:off x="5600699" y="5293366"/>
            <a:ext cx="61349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kern="100" dirty="0">
                <a:cs typeface="Times New Roman" panose="02020603050405020304" pitchFamily="18" charset="0"/>
              </a:rPr>
              <a:t> </a:t>
            </a:r>
            <a:r>
              <a:rPr lang="pl-PL" sz="1000" kern="1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Ekspozycje sztandarów jednostek wojskowych II RP </a:t>
            </a:r>
          </a:p>
          <a:p>
            <a:pPr algn="ctr"/>
            <a:r>
              <a:rPr lang="pl-PL" sz="1000" kern="1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ze zbiorów Instytutu Polskiego i Muzeum im gen. Władysława Sikorskiego w Londynie</a:t>
            </a:r>
          </a:p>
        </p:txBody>
      </p:sp>
      <p:pic>
        <p:nvPicPr>
          <p:cNvPr id="6" name="Obraz 5" descr="Obraz zawierający w pomieszczeniu, książka, sklep, półka&#10;&#10;Opis wygenerowany automatycznie">
            <a:extLst>
              <a:ext uri="{FF2B5EF4-FFF2-40B4-BE49-F238E27FC236}">
                <a16:creationId xmlns:a16="http://schemas.microsoft.com/office/drawing/2014/main" id="{C14CDB15-B86B-91AC-1426-0ED88EAC0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1253" y="1404846"/>
            <a:ext cx="4347889" cy="3260917"/>
          </a:xfrm>
          <a:prstGeom prst="rect">
            <a:avLst/>
          </a:prstGeom>
        </p:spPr>
      </p:pic>
      <p:pic>
        <p:nvPicPr>
          <p:cNvPr id="10" name="Obraz 9" descr="Obraz zawierający w pomieszczeniu, ściana, lustro, dom&#10;&#10;Opis wygenerowany automatycznie">
            <a:extLst>
              <a:ext uri="{FF2B5EF4-FFF2-40B4-BE49-F238E27FC236}">
                <a16:creationId xmlns:a16="http://schemas.microsoft.com/office/drawing/2014/main" id="{779DF3C4-E452-61AB-C8C0-8C960EBCD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8928" y="1404847"/>
            <a:ext cx="4347888" cy="326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07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EF8423D-0129-02BD-A12E-CC404E7595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4" y="380471"/>
            <a:ext cx="5505530" cy="1203325"/>
          </a:xfrm>
        </p:spPr>
        <p:txBody>
          <a:bodyPr/>
          <a:lstStyle/>
          <a:p>
            <a:r>
              <a:rPr lang="pl-PL" sz="2800" dirty="0"/>
              <a:t>Wojskowy </a:t>
            </a:r>
          </a:p>
          <a:p>
            <a:r>
              <a:rPr lang="pl-PL" sz="2800" dirty="0"/>
              <a:t>poczet sztandarowy…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1F123C-4021-1635-8FC3-287EEED4D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5980089"/>
            <a:ext cx="5722506" cy="345190"/>
          </a:xfrm>
        </p:spPr>
        <p:txBody>
          <a:bodyPr/>
          <a:lstStyle/>
          <a:p>
            <a:r>
              <a:rPr lang="pl-PL" sz="1600" dirty="0"/>
              <a:t>Sztandar – znak szczególnego znaczenia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63760E1-BBFF-20FB-221E-4D81D5F52A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FED01A4-85AA-0935-1711-522C221E7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47EF4340-EC44-FFFE-9D11-86E71B2AD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3F8FE11-DAA2-80D1-6027-E0D7B7B21530}"/>
              </a:ext>
            </a:extLst>
          </p:cNvPr>
          <p:cNvSpPr txBox="1"/>
          <p:nvPr/>
        </p:nvSpPr>
        <p:spPr>
          <a:xfrm>
            <a:off x="402954" y="1929539"/>
            <a:ext cx="4324030" cy="205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Ze sztandarem może występować jednostka wojskowa, jej kompania honorowa </a:t>
            </a: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lub</a:t>
            </a: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wystawiona przez tę jednostkę wojskowa asysta honorowa.</a:t>
            </a:r>
            <a:endParaRPr lang="pl-PL" sz="1200" kern="100" dirty="0">
              <a:solidFill>
                <a:schemeClr val="accent1">
                  <a:lumMod val="5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Rozwinięty sztandar nosi poczet sztandarowy w składzie: dowódca pocztu sztandarowego – oficer młodszy, sztandarowy – podoficer oraz asystujący – podoficer.</a:t>
            </a:r>
            <a:endParaRPr lang="pl-PL" sz="1200" kern="100" dirty="0">
              <a:solidFill>
                <a:schemeClr val="accent1">
                  <a:lumMod val="5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Zasady używania sztandaru jednostki wojskowej podczas przedsięwzięć wymienionych w ust. 1 określa ceremoniał wojskowy Sił Zbrojnych Rzeczypospolitej Polskiej.</a:t>
            </a:r>
            <a:endParaRPr lang="pl-PL" sz="1200" kern="100" dirty="0">
              <a:solidFill>
                <a:schemeClr val="accent1">
                  <a:lumMod val="5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4BB07E5-D543-A924-CB36-41186FCD7464}"/>
              </a:ext>
            </a:extLst>
          </p:cNvPr>
          <p:cNvSpPr txBox="1"/>
          <p:nvPr/>
        </p:nvSpPr>
        <p:spPr>
          <a:xfrm rot="10800000" flipV="1">
            <a:off x="500062" y="4400998"/>
            <a:ext cx="4226921" cy="9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 b="1" dirty="0">
                <a:solidFill>
                  <a:srgbClr val="C00000"/>
                </a:solidFill>
                <a:latin typeface="Memoria Black" pitchFamily="50" charset="0"/>
                <a:ea typeface="Memoria Black" pitchFamily="50" charset="0"/>
                <a:cs typeface="Georgia"/>
                <a:sym typeface="Georgia"/>
              </a:rPr>
              <a:t>Sztandary jednostek wojskowych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 dirty="0">
                <a:solidFill>
                  <a:srgbClr val="C00000"/>
                </a:solidFill>
                <a:latin typeface="Memoria Black" pitchFamily="50" charset="0"/>
                <a:ea typeface="Memoria Black" pitchFamily="50" charset="0"/>
                <a:cs typeface="Georgia"/>
                <a:sym typeface="Georgia"/>
              </a:rPr>
              <a:t>sposób używania znaków sił zbrojnych RP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 dirty="0">
                <a:solidFill>
                  <a:srgbClr val="C00000"/>
                </a:solidFill>
                <a:latin typeface="Memoria Black" pitchFamily="50" charset="0"/>
                <a:ea typeface="Memoria Black" pitchFamily="50" charset="0"/>
                <a:cs typeface="Georgia"/>
                <a:sym typeface="Georgia"/>
              </a:rPr>
              <a:t>(Dz. U. 2022.265)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pl-PL" sz="2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Akt obowiązujący: wersja od 4 lutego 2022 r.</a:t>
            </a:r>
            <a:endParaRPr lang="pl-PL" sz="1000" kern="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5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Obraz 15" descr="Obraz zawierający na wolnym powietrzu, drzewo, ubrania, osoba&#10;&#10;Opis wygenerowany automatycznie">
            <a:extLst>
              <a:ext uri="{FF2B5EF4-FFF2-40B4-BE49-F238E27FC236}">
                <a16:creationId xmlns:a16="http://schemas.microsoft.com/office/drawing/2014/main" id="{16A7A99B-C682-349B-5150-DAFB5E97B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316" y="982133"/>
            <a:ext cx="6606730" cy="440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79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AD7C8C7-B1F4-FF18-643D-EF95961E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380471"/>
            <a:ext cx="6140961" cy="1203325"/>
          </a:xfrm>
        </p:spPr>
        <p:txBody>
          <a:bodyPr/>
          <a:lstStyle/>
          <a:p>
            <a:r>
              <a:rPr lang="pl-PL" sz="2400" dirty="0"/>
              <a:t>Wojskowy poczet sztandarowy </a:t>
            </a:r>
          </a:p>
          <a:p>
            <a:r>
              <a:rPr lang="pl-PL" sz="2400" dirty="0"/>
              <a:t>z lat 1918-1939</a:t>
            </a:r>
          </a:p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188DC8-FCA6-A5D8-F2AC-1610D4BD83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5980089"/>
            <a:ext cx="5373795" cy="345190"/>
          </a:xfrm>
        </p:spPr>
        <p:txBody>
          <a:bodyPr/>
          <a:lstStyle/>
          <a:p>
            <a:r>
              <a:rPr lang="pl-PL" dirty="0"/>
              <a:t>Sztandar – znak szczególnego znaczenia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B2D67DC-678F-251E-2788-CDE4BA0AB25B}"/>
              </a:ext>
            </a:extLst>
          </p:cNvPr>
          <p:cNvSpPr txBox="1"/>
          <p:nvPr/>
        </p:nvSpPr>
        <p:spPr>
          <a:xfrm>
            <a:off x="500063" y="2293749"/>
            <a:ext cx="38549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l-PL" sz="120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W Wojsku Polskim II RP, w skład pieszego pocztu sztandarowego wchodzili: najmłodszy podporucznik kompanii sztandarowej – dowódca pocztu, chorąży </a:t>
            </a:r>
            <a:br>
              <a:rPr lang="pl-PL" sz="1200" kern="100" dirty="0">
                <a:solidFill>
                  <a:schemeClr val="accent1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pl-PL" sz="120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i asysta: dwóch podoficerów w stopniu starszego sierżanta i sierżanta. Poczet sztandarowy ustawiał się na prawym skrzydle kompanii sztandarowej, </a:t>
            </a:r>
            <a:br>
              <a:rPr kumimoji="0" lang="pl-PL" sz="120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pl-PL" sz="120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a w kolumnie marszowej tworzył pierwszą czwórkę. Konny poczet sztandarowy składał się z sześciu żołnierzy: dowódcy pocztu, sztandarowego </a:t>
            </a:r>
            <a:br>
              <a:rPr kumimoji="0" lang="pl-PL" sz="120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pl-PL" sz="120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i </a:t>
            </a:r>
            <a:r>
              <a:rPr kumimoji="0" lang="pl-PL" sz="1200" i="0" u="none" strike="noStrike" kern="1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podsztandarowego</a:t>
            </a:r>
            <a:r>
              <a:rPr kumimoji="0" lang="pl-PL" sz="120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 oraz trzech szeregowych asysty.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B0FCD2-AEFF-67D7-A9E6-0BB412739949}"/>
              </a:ext>
            </a:extLst>
          </p:cNvPr>
          <p:cNvSpPr txBox="1"/>
          <p:nvPr/>
        </p:nvSpPr>
        <p:spPr>
          <a:xfrm>
            <a:off x="5447655" y="5169389"/>
            <a:ext cx="60624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Poczet sztandarowy 4. Pułku Strzelców Konnych podczas uroczystej defilady </a:t>
            </a:r>
          </a:p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z okazji Święta Żołnierza Polskiego. Na czele kolumny marszowej pododdziałów jedzie </a:t>
            </a:r>
          </a:p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płk Mikołaj Prus-Więckowski.  Płock,15 sierpnia 1936 r. </a:t>
            </a:r>
          </a:p>
        </p:txBody>
      </p:sp>
      <p:pic>
        <p:nvPicPr>
          <p:cNvPr id="12" name="Obraz 11" descr="Obraz zawierający niebo, na wolnym powietrzu, trawa, pole&#10;&#10;Opis wygenerowany automatycznie">
            <a:extLst>
              <a:ext uri="{FF2B5EF4-FFF2-40B4-BE49-F238E27FC236}">
                <a16:creationId xmlns:a16="http://schemas.microsoft.com/office/drawing/2014/main" id="{8DBC56F3-E7C0-2DF6-8EEF-FD629C4E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09" y="1014153"/>
            <a:ext cx="6947318" cy="408543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C8F8D14-7967-B0BF-02B8-73183D43D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398F7A0-BE33-DBD7-1F8C-8D9CDAFA3A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22F45961-3F24-4C91-AE9A-2FC9D8C0AF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828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E56CC73-624C-FE4E-A86B-8FCAE21E6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380471"/>
            <a:ext cx="6791890" cy="1203325"/>
          </a:xfrm>
        </p:spPr>
        <p:txBody>
          <a:bodyPr/>
          <a:lstStyle/>
          <a:p>
            <a:pPr algn="ctr"/>
            <a:r>
              <a:rPr lang="pl-PL" sz="2400" dirty="0"/>
              <a:t>Niezwykła historia zaginionego sztandaru</a:t>
            </a:r>
          </a:p>
          <a:p>
            <a:pPr algn="ctr"/>
            <a:r>
              <a:rPr lang="pl-PL" sz="1800" dirty="0"/>
              <a:t>3. Pułk Strzelców Konnych z Wołkowyska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A9DB11-BFFF-29ED-1C1A-5AD1CA8598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5980089"/>
            <a:ext cx="5366045" cy="345190"/>
          </a:xfrm>
        </p:spPr>
        <p:txBody>
          <a:bodyPr/>
          <a:lstStyle/>
          <a:p>
            <a:r>
              <a:rPr lang="pl-PL" sz="1600" dirty="0"/>
              <a:t>Sztandar – znak szczególnego znaczenia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D3ED108-B569-4951-BEAA-88FE09DAB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CF4D46F-0A22-8DA7-F8F2-B84B0C1C6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05DED870-1F6D-61F7-DCB8-E83F36A4B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  <p:pic>
        <p:nvPicPr>
          <p:cNvPr id="8" name="Obraz 7" descr="Obraz zawierający Sztuki piękne, Motyw, flaga&#10;&#10;Opis wygenerowany automatycznie">
            <a:extLst>
              <a:ext uri="{FF2B5EF4-FFF2-40B4-BE49-F238E27FC236}">
                <a16:creationId xmlns:a16="http://schemas.microsoft.com/office/drawing/2014/main" id="{B37C355E-0F9D-DF57-6CFB-E4CC96528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8" y="2449256"/>
            <a:ext cx="4304422" cy="3219245"/>
          </a:xfrm>
          <a:prstGeom prst="rect">
            <a:avLst/>
          </a:prstGeom>
        </p:spPr>
      </p:pic>
      <p:pic>
        <p:nvPicPr>
          <p:cNvPr id="10" name="Obraz 9" descr="Obraz zawierający budynek, koń, ubrania, na wolnym powietrzu&#10;&#10;Opis wygenerowany automatycznie">
            <a:extLst>
              <a:ext uri="{FF2B5EF4-FFF2-40B4-BE49-F238E27FC236}">
                <a16:creationId xmlns:a16="http://schemas.microsoft.com/office/drawing/2014/main" id="{D1A1616A-2EC3-FDA2-7377-7F20C3DC8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18" y="1742126"/>
            <a:ext cx="4949222" cy="2977491"/>
          </a:xfrm>
          <a:prstGeom prst="rect">
            <a:avLst/>
          </a:prstGeom>
        </p:spPr>
      </p:pic>
      <p:pic>
        <p:nvPicPr>
          <p:cNvPr id="11" name="Obraz 10" descr="Obraz zawierający Motyw, godło, Sztuki piękne, wzór&#10;&#10;Opis wygenerowany automatycznie">
            <a:extLst>
              <a:ext uri="{FF2B5EF4-FFF2-40B4-BE49-F238E27FC236}">
                <a16:creationId xmlns:a16="http://schemas.microsoft.com/office/drawing/2014/main" id="{CCC45106-5D6E-9D69-C25C-C559D24CB2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671" t="5884" r="20192" b="4321"/>
          <a:stretch/>
        </p:blipFill>
        <p:spPr>
          <a:xfrm>
            <a:off x="3962633" y="2633922"/>
            <a:ext cx="3012476" cy="283792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FBCD112-F732-8DAE-B754-604595D3FBB6}"/>
              </a:ext>
            </a:extLst>
          </p:cNvPr>
          <p:cNvSpPr txBox="1"/>
          <p:nvPr/>
        </p:nvSpPr>
        <p:spPr>
          <a:xfrm>
            <a:off x="395206" y="1433593"/>
            <a:ext cx="6462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emoria Black" pitchFamily="50" charset="0"/>
                <a:cs typeface="Times New Roman" panose="02020603050405020304" pitchFamily="18" charset="0"/>
                <a:sym typeface="Georgia"/>
              </a:rPr>
              <a:t>Data wręczenia sztandaru – Wołkowysk, 27 kwietnia 1923 r.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emoria Black" pitchFamily="50" charset="0"/>
                <a:cs typeface="Times New Roman" panose="02020603050405020304" pitchFamily="18" charset="0"/>
                <a:sym typeface="Georgia"/>
              </a:rPr>
              <a:t>Miejsca jego ukrycia – Kosiny, Zagórki k. Puław.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emoria Black" pitchFamily="50" charset="0"/>
                <a:cs typeface="Times New Roman" panose="02020603050405020304" pitchFamily="18" charset="0"/>
                <a:sym typeface="Georgia"/>
              </a:rPr>
              <a:t>Osoby najbardziej zaangażowane w poszukiwania: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emoria Black" pitchFamily="50" charset="0"/>
                <a:cs typeface="Times New Roman" panose="02020603050405020304" pitchFamily="18" charset="0"/>
                <a:sym typeface="Georgia"/>
              </a:rPr>
              <a:t>por. Stanisław Tołłoczko, st. wachm. Makarewicz, Tadeusz Kwiecień, Józef </a:t>
            </a:r>
            <a:r>
              <a:rPr lang="pl-PL" sz="1200" kern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emoria Black" pitchFamily="50" charset="0"/>
                <a:cs typeface="Times New Roman" panose="02020603050405020304" pitchFamily="18" charset="0"/>
                <a:sym typeface="Georgia"/>
              </a:rPr>
              <a:t>Bisping</a:t>
            </a: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emoria Black" pitchFamily="50" charset="0"/>
                <a:cs typeface="Times New Roman" panose="02020603050405020304" pitchFamily="18" charset="0"/>
                <a:sym typeface="Georgia"/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emoria Black" pitchFamily="50" charset="0"/>
                <a:cs typeface="Times New Roman" panose="02020603050405020304" pitchFamily="18" charset="0"/>
                <a:sym typeface="Georgia"/>
              </a:rPr>
              <a:t>ppłk Bronisław </a:t>
            </a:r>
            <a:r>
              <a:rPr lang="pl-PL" sz="1200" kern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emoria Black" pitchFamily="50" charset="0"/>
                <a:cs typeface="Times New Roman" panose="02020603050405020304" pitchFamily="18" charset="0"/>
                <a:sym typeface="Georgia"/>
              </a:rPr>
              <a:t>Lubieniecki</a:t>
            </a:r>
            <a:r>
              <a:rPr lang="pl-PL" sz="1200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emoria Black" pitchFamily="50" charset="0"/>
                <a:cs typeface="Times New Roman" panose="02020603050405020304" pitchFamily="18" charset="0"/>
                <a:sym typeface="Georgia"/>
              </a:rPr>
              <a:t> i Zdzisław Janota-Bzowski.</a:t>
            </a:r>
            <a:endParaRPr lang="pl-PL" sz="1200" kern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kern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Memoria Black" pitchFamily="50" charset="0"/>
              <a:cs typeface="Times New Roman" panose="02020603050405020304" pitchFamily="18" charset="0"/>
              <a:sym typeface="Georgia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80B4198-E0B7-8E72-BB13-6E30C43C4227}"/>
              </a:ext>
            </a:extLst>
          </p:cNvPr>
          <p:cNvSpPr txBox="1"/>
          <p:nvPr/>
        </p:nvSpPr>
        <p:spPr>
          <a:xfrm>
            <a:off x="7144719" y="4877947"/>
            <a:ext cx="48442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emoria Black" pitchFamily="50" charset="0"/>
                <a:cs typeface="Times New Roman" panose="02020603050405020304" pitchFamily="18" charset="0"/>
                <a:sym typeface="Georgia"/>
              </a:rPr>
              <a:t>Fotografie sztandaru i pocztu sztandarowego 3. Pułku Strzelców Konnych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emoria Black" pitchFamily="50" charset="0"/>
                <a:cs typeface="Times New Roman" panose="02020603050405020304" pitchFamily="18" charset="0"/>
                <a:sym typeface="Georgia"/>
              </a:rPr>
              <a:t>z Wołkowyska pochodzą ze zbiorów Muzeum Wojska w Białymstoku</a:t>
            </a:r>
            <a:endParaRPr lang="pl-PL" sz="1100" kern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7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06EA836-5E77-12AE-97D4-CC5011D8D3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2" y="380471"/>
            <a:ext cx="11488877" cy="3246132"/>
          </a:xfrm>
        </p:spPr>
        <p:txBody>
          <a:bodyPr/>
          <a:lstStyle/>
          <a:p>
            <a:r>
              <a:rPr lang="pl-PL" sz="2800" dirty="0"/>
              <a:t>Materiały pomocnicze do wykorzystania:</a:t>
            </a:r>
            <a:endParaRPr lang="pl-PL" sz="1400" dirty="0"/>
          </a:p>
          <a:p>
            <a:endParaRPr lang="pl-PL" sz="500" dirty="0"/>
          </a:p>
          <a:p>
            <a:r>
              <a:rPr lang="pl-PL" sz="1400" dirty="0"/>
              <a:t>WYSTAWA</a:t>
            </a:r>
          </a:p>
          <a:p>
            <a:r>
              <a:rPr lang="pl-PL" sz="1400" b="0" dirty="0">
                <a:solidFill>
                  <a:schemeClr val="accent1">
                    <a:lumMod val="75000"/>
                  </a:schemeClr>
                </a:solidFill>
              </a:rPr>
              <a:t>https://ipn.gov.pl/pl/edukacja-1/wystawy/96663,Wystawa-Polskie-Symbole-Narodowe-do-pobrania.html</a:t>
            </a:r>
            <a:endParaRPr lang="pl-PL" sz="1400" dirty="0"/>
          </a:p>
          <a:p>
            <a:endParaRPr lang="pl-PL" sz="500" dirty="0"/>
          </a:p>
          <a:p>
            <a:r>
              <a:rPr lang="pl-PL" sz="1400" dirty="0"/>
              <a:t>PUBLIKACJE, ARTYKUŁY NAUKOWE I PRASOWE</a:t>
            </a:r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1400" b="0" dirty="0">
                <a:solidFill>
                  <a:schemeClr val="accent1">
                    <a:lumMod val="75000"/>
                  </a:schemeClr>
                </a:solidFill>
              </a:rPr>
              <a:t>https://pcr.uwb.edu.pl/ZNMW/files/ZNMW_2000_14_019.pdf</a:t>
            </a:r>
          </a:p>
          <a:p>
            <a:r>
              <a:rPr lang="pl-PL" sz="1400" b="0" dirty="0">
                <a:solidFill>
                  <a:schemeClr val="accent1">
                    <a:lumMod val="75000"/>
                  </a:schemeClr>
                </a:solidFill>
              </a:rPr>
              <a:t>https://pcbj.pl/wp-content/uploads/Sztandary-jazdy-polskiej-1938-Stanis%C5%82aw-Gepner.pdf</a:t>
            </a:r>
          </a:p>
          <a:p>
            <a:r>
              <a:rPr lang="pl-PL" sz="1400" b="0" dirty="0">
                <a:solidFill>
                  <a:schemeClr val="accent1">
                    <a:lumMod val="75000"/>
                  </a:schemeClr>
                </a:solidFill>
              </a:rPr>
              <a:t>https://polona.pl/item-view/5fc8728a-b9c0-4284-b59b-53a5c19a60c7?page=3</a:t>
            </a:r>
          </a:p>
          <a:p>
            <a:r>
              <a:rPr lang="pl-PL" sz="1400" b="0" dirty="0">
                <a:solidFill>
                  <a:schemeClr val="accent1">
                    <a:lumMod val="75000"/>
                  </a:schemeClr>
                </a:solidFill>
              </a:rPr>
              <a:t>https://www.weksylologia.pl/biuletyn-PTW/Biuletyn-PTW-FLAGA-nr30-54-2021.pdf</a:t>
            </a:r>
          </a:p>
          <a:p>
            <a:r>
              <a:rPr lang="pl-PL" sz="1400" b="0" dirty="0">
                <a:solidFill>
                  <a:schemeClr val="accent1">
                    <a:lumMod val="75000"/>
                  </a:schemeClr>
                </a:solidFill>
              </a:rPr>
              <a:t>https://ojs.tnkul.pl/index.php/rh/article/view/5389/5193</a:t>
            </a:r>
          </a:p>
          <a:p>
            <a:endParaRPr lang="pl-PL" sz="500" dirty="0"/>
          </a:p>
          <a:p>
            <a:r>
              <a:rPr lang="pl-PL" sz="1400" dirty="0"/>
              <a:t>AKTY PRAWNE</a:t>
            </a:r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1400" b="0" dirty="0">
                <a:solidFill>
                  <a:schemeClr val="accent1">
                    <a:lumMod val="75000"/>
                  </a:schemeClr>
                </a:solidFill>
              </a:rPr>
              <a:t>https://isap.sejm.gov.pl/isap.nsf/download.xsp/WDU20200002192/O/D20202192.pdf</a:t>
            </a:r>
          </a:p>
          <a:p>
            <a:r>
              <a:rPr lang="pl-PL" sz="1400" b="0" dirty="0">
                <a:solidFill>
                  <a:schemeClr val="accent1">
                    <a:lumMod val="75000"/>
                  </a:schemeClr>
                </a:solidFill>
              </a:rPr>
              <a:t>https://isap.sejm.gov.pl/isap.nsf/download.xsp/WDU20200002193/O/D20202193.pdf</a:t>
            </a:r>
          </a:p>
          <a:p>
            <a:r>
              <a:rPr lang="pl-PL" sz="1400" b="0" dirty="0">
                <a:solidFill>
                  <a:schemeClr val="accent1">
                    <a:lumMod val="75000"/>
                  </a:schemeClr>
                </a:solidFill>
              </a:rPr>
              <a:t>https://sip.lex.pl/akty-prawne/dzu-dziennik-ustaw/sposob-uzywania-znakow-sil-zbrojnych-rzeczypospolitej-polskiej-17545974/roz-2 </a:t>
            </a:r>
          </a:p>
          <a:p>
            <a:endParaRPr lang="pl-PL" b="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B0E409-8F7C-5BFC-2D58-8F119E0B7C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5980089"/>
            <a:ext cx="5490419" cy="345190"/>
          </a:xfrm>
        </p:spPr>
        <p:txBody>
          <a:bodyPr/>
          <a:lstStyle/>
          <a:p>
            <a:r>
              <a:rPr lang="pl-PL" sz="1600" dirty="0"/>
              <a:t>Sztandar – znak szczególnego znaczenia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92858D8-01C1-DD0C-DE68-7350BC387E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6324E66-BC12-6326-02A9-440358501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E03C6C0B-B31B-5D54-6E36-4F488F3A6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981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AB6775E-5F49-5628-A4AF-32F17FAB44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661" y="643333"/>
            <a:ext cx="3595608" cy="4711331"/>
          </a:xfrm>
        </p:spPr>
        <p:txBody>
          <a:bodyPr/>
          <a:lstStyle/>
          <a:p>
            <a:pPr algn="ctr"/>
            <a:r>
              <a:rPr lang="pl-PL" sz="2800" dirty="0"/>
              <a:t>Projekt edukacyjny </a:t>
            </a:r>
          </a:p>
          <a:p>
            <a:pPr algn="ctr"/>
            <a:r>
              <a:rPr lang="pl-PL" sz="2800" dirty="0"/>
              <a:t>2024/2025</a:t>
            </a:r>
          </a:p>
          <a:p>
            <a:pPr algn="ctr"/>
            <a:endParaRPr lang="pl-PL" sz="14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1600" b="0" dirty="0"/>
              <a:t>Polskie symbole narodowe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1600" b="0" dirty="0"/>
              <a:t>Historyczne przemówienie marszałka Józefa Piłsudskiego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1600" b="0" dirty="0"/>
              <a:t>Od proporca i chorągwi </a:t>
            </a:r>
            <a:br>
              <a:rPr lang="pl-PL" sz="1600" b="0" dirty="0"/>
            </a:br>
            <a:r>
              <a:rPr lang="pl-PL" sz="1600" b="0" dirty="0"/>
              <a:t>do sztandaru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1600" b="0" dirty="0"/>
              <a:t>Sztandar wojskowy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1600" b="0" dirty="0"/>
              <a:t>Poczet sztandarowy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1600" b="0" dirty="0"/>
              <a:t>Niezwykła historia zaginionego sztandaru 3. Pułku Strzelców Konnych z Wołkowyska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D571F6-5233-E467-0E5F-8BD069B41D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946" y="5980088"/>
            <a:ext cx="6098582" cy="397465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   </a:t>
            </a:r>
          </a:p>
        </p:txBody>
      </p:sp>
      <p:pic>
        <p:nvPicPr>
          <p:cNvPr id="5" name="Obraz 4" descr="Obraz zawierający na wolnym powietrzu, ubrania, Organizacja wojskowa, mundur&#10;&#10;Opis wygenerowany automatycznie">
            <a:extLst>
              <a:ext uri="{FF2B5EF4-FFF2-40B4-BE49-F238E27FC236}">
                <a16:creationId xmlns:a16="http://schemas.microsoft.com/office/drawing/2014/main" id="{2B70CF35-17E9-343E-D307-046C762FF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318" y="643333"/>
            <a:ext cx="6783911" cy="47113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9C45519-A422-221C-CDDD-B4ADC2D1E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A105448-B252-BD4D-AA01-5276ABACC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BCC6DD5F-2325-3226-DCDF-37F62CEEB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606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C6768AF-5188-88B0-0D62-E7BD9D7DEF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5840" y="3015459"/>
            <a:ext cx="9093200" cy="1668463"/>
          </a:xfrm>
        </p:spPr>
        <p:txBody>
          <a:bodyPr/>
          <a:lstStyle/>
          <a:p>
            <a:r>
              <a:rPr lang="pl-PL" sz="4000" dirty="0"/>
              <a:t>   Zapraszamy na kolejną edycję!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04D07AB-62B8-62BB-3386-83AAB8C26E0B}"/>
              </a:ext>
            </a:extLst>
          </p:cNvPr>
          <p:cNvSpPr/>
          <p:nvPr/>
        </p:nvSpPr>
        <p:spPr>
          <a:xfrm>
            <a:off x="1980770" y="2944677"/>
            <a:ext cx="7722030" cy="1038044"/>
          </a:xfrm>
          <a:prstGeom prst="rect">
            <a:avLst/>
          </a:prstGeom>
          <a:noFill/>
          <a:ln w="76200">
            <a:solidFill>
              <a:srgbClr val="D9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71" y="365760"/>
            <a:ext cx="1157694" cy="115728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93" y="304539"/>
            <a:ext cx="1279730" cy="127973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86666" y="4385167"/>
            <a:ext cx="3695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Dane do kontaktu: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971006" y="4815449"/>
            <a:ext cx="4229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>
                <a:solidFill>
                  <a:schemeClr val="bg1"/>
                </a:solidFill>
              </a:rPr>
              <a:t>Wojskowe Centrum Rekrutacji w Białymstoku</a:t>
            </a:r>
            <a:br>
              <a:rPr lang="pl-PL" sz="1500" dirty="0">
                <a:solidFill>
                  <a:schemeClr val="bg1"/>
                </a:solidFill>
              </a:rPr>
            </a:br>
            <a:r>
              <a:rPr lang="pl-PL" sz="1500" dirty="0">
                <a:solidFill>
                  <a:schemeClr val="bg1"/>
                </a:solidFill>
              </a:rPr>
              <a:t>Lipowa 35, Białystok</a:t>
            </a:r>
            <a:br>
              <a:rPr lang="pl-PL" sz="1500" dirty="0">
                <a:solidFill>
                  <a:schemeClr val="bg1"/>
                </a:solidFill>
              </a:rPr>
            </a:br>
            <a:r>
              <a:rPr lang="pl-PL" sz="1500" dirty="0">
                <a:solidFill>
                  <a:schemeClr val="bg1"/>
                </a:solidFill>
              </a:rPr>
              <a:t>261 398 292 </a:t>
            </a:r>
            <a:br>
              <a:rPr lang="pl-PL" sz="1500" dirty="0">
                <a:solidFill>
                  <a:schemeClr val="bg1"/>
                </a:solidFill>
              </a:rPr>
            </a:br>
            <a:r>
              <a:rPr lang="pl-PL" sz="1500" dirty="0">
                <a:solidFill>
                  <a:schemeClr val="bg1"/>
                </a:solidFill>
              </a:rPr>
              <a:t>wcrbialystok.rekrutacja@ron.mil.pl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1" y="4982631"/>
            <a:ext cx="351995" cy="35199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5576387"/>
            <a:ext cx="224246" cy="22424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5352670"/>
            <a:ext cx="223717" cy="223717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5552440" y="4823932"/>
            <a:ext cx="4884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>
                <a:solidFill>
                  <a:schemeClr val="bg1"/>
                </a:solidFill>
              </a:rPr>
              <a:t>Instytut Pamięci Narodowej Oddział w Białymstoku</a:t>
            </a:r>
          </a:p>
          <a:p>
            <a:r>
              <a:rPr lang="pl-PL" sz="1500" dirty="0">
                <a:solidFill>
                  <a:schemeClr val="bg1"/>
                </a:solidFill>
              </a:rPr>
              <a:t>Warsztatowa 1A, Białystok</a:t>
            </a:r>
          </a:p>
          <a:p>
            <a:r>
              <a:rPr lang="pl-PL" sz="1500" dirty="0">
                <a:solidFill>
                  <a:schemeClr val="bg1"/>
                </a:solidFill>
              </a:rPr>
              <a:t>85 664 57 85</a:t>
            </a:r>
          </a:p>
          <a:p>
            <a:r>
              <a:rPr lang="pl-PL" sz="1500" dirty="0">
                <a:solidFill>
                  <a:schemeClr val="bg1"/>
                </a:solidFill>
              </a:rPr>
              <a:t>marek.gajewski@ipn.gov.pl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45" y="4976617"/>
            <a:ext cx="351995" cy="351995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24" y="5322191"/>
            <a:ext cx="223717" cy="223717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83" y="5576387"/>
            <a:ext cx="224246" cy="2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0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0F1BB60-DD3E-DCE2-C4D5-9B45C13019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380471"/>
            <a:ext cx="5156818" cy="3048529"/>
          </a:xfrm>
        </p:spPr>
        <p:txBody>
          <a:bodyPr/>
          <a:lstStyle/>
          <a:p>
            <a:pPr algn="ctr"/>
            <a:r>
              <a:rPr lang="pl-PL" sz="2800" dirty="0"/>
              <a:t>Polskie symbole narodowe</a:t>
            </a:r>
          </a:p>
          <a:p>
            <a:pPr algn="ctr"/>
            <a:r>
              <a:rPr lang="pl-PL" sz="2000" dirty="0"/>
              <a:t>Godło państwowe</a:t>
            </a:r>
          </a:p>
          <a:p>
            <a:pPr algn="just"/>
            <a:r>
              <a:rPr lang="pl-PL" sz="1200" b="0" i="0" u="none" strike="noStrike" baseline="0" dirty="0">
                <a:latin typeface="Memoria" pitchFamily="2" charset="-18"/>
                <a:ea typeface="Memoria" pitchFamily="2" charset="-18"/>
                <a:cs typeface="Times New Roman" panose="02020603050405020304" pitchFamily="18" charset="0"/>
              </a:rPr>
              <a:t>Godłem Rzeczypospolitej Polskiej jest wizerunek orła białego ze złotą koroną na głowie zwróconej w prawo, z rozwiniętymi skrzydłami, z dziobem i szponami złotymi, umieszczony </a:t>
            </a:r>
            <a:br>
              <a:rPr lang="pl-PL" sz="1200" b="0" i="0" u="none" strike="noStrike" baseline="0" dirty="0">
                <a:latin typeface="Memoria" pitchFamily="2" charset="-18"/>
                <a:ea typeface="Memoria" pitchFamily="2" charset="-18"/>
                <a:cs typeface="Times New Roman" panose="02020603050405020304" pitchFamily="18" charset="0"/>
              </a:rPr>
            </a:br>
            <a:r>
              <a:rPr lang="pl-PL" sz="1200" b="0" i="0" u="none" strike="noStrike" baseline="0" dirty="0">
                <a:latin typeface="Memoria" pitchFamily="2" charset="-18"/>
                <a:ea typeface="Memoria" pitchFamily="2" charset="-18"/>
                <a:cs typeface="Times New Roman" panose="02020603050405020304" pitchFamily="18" charset="0"/>
              </a:rPr>
              <a:t>w czerwonym polu tarczy</a:t>
            </a:r>
            <a:r>
              <a:rPr lang="pl-PL" sz="1400" b="0" i="0" u="none" strike="noStrike" baseline="0" dirty="0">
                <a:latin typeface="Memoria" pitchFamily="2" charset="-18"/>
                <a:ea typeface="Memoria" pitchFamily="2" charset="-18"/>
                <a:cs typeface="Times New Roman" panose="02020603050405020304" pitchFamily="18" charset="0"/>
              </a:rPr>
              <a:t>. </a:t>
            </a:r>
            <a:endParaRPr lang="pl-PL" sz="1100" b="0" i="0" u="none" strike="noStrike" baseline="0" dirty="0">
              <a:latin typeface="Memoria" pitchFamily="2" charset="-18"/>
              <a:ea typeface="Memoria" pitchFamily="2" charset="-18"/>
              <a:cs typeface="Times New Roman" panose="02020603050405020304" pitchFamily="18" charset="0"/>
            </a:endParaRPr>
          </a:p>
          <a:p>
            <a:pPr algn="r"/>
            <a:r>
              <a:rPr lang="pl-PL" sz="1050" b="0" i="1" u="none" strike="noStrike" baseline="0" dirty="0">
                <a:latin typeface="Memoria" pitchFamily="2" charset="-18"/>
                <a:ea typeface="Memoria" pitchFamily="2" charset="-18"/>
                <a:cs typeface="Times New Roman" panose="02020603050405020304" pitchFamily="18" charset="0"/>
              </a:rPr>
              <a:t>Ustawa o godle, barwach i hymnie Rzeczypospolitej Polskiej</a:t>
            </a:r>
            <a:br>
              <a:rPr lang="pl-PL" sz="1050" b="0" i="1" u="none" strike="noStrike" baseline="0" dirty="0">
                <a:latin typeface="Memoria" pitchFamily="2" charset="-18"/>
                <a:ea typeface="Memoria" pitchFamily="2" charset="-18"/>
                <a:cs typeface="Times New Roman" panose="02020603050405020304" pitchFamily="18" charset="0"/>
              </a:rPr>
            </a:br>
            <a:r>
              <a:rPr lang="pl-PL" sz="1050" b="0" i="1" u="none" strike="noStrike" baseline="0" dirty="0">
                <a:latin typeface="Memoria" pitchFamily="2" charset="-18"/>
                <a:ea typeface="Memoria" pitchFamily="2" charset="-18"/>
                <a:cs typeface="Times New Roman" panose="02020603050405020304" pitchFamily="18" charset="0"/>
              </a:rPr>
              <a:t>oraz o pieczęciach państwowych</a:t>
            </a:r>
            <a:endParaRPr lang="pl-PL" sz="600" b="0" dirty="0">
              <a:solidFill>
                <a:schemeClr val="tx1"/>
              </a:solidFill>
              <a:latin typeface="Memoria" pitchFamily="2" charset="-18"/>
              <a:ea typeface="Memoria" pitchFamily="2" charset="-18"/>
              <a:cs typeface="Times New Roman" panose="02020603050405020304" pitchFamily="18" charset="0"/>
              <a:sym typeface="Georgia"/>
            </a:endParaRPr>
          </a:p>
          <a:p>
            <a:endParaRPr lang="pl-PL" sz="2000" dirty="0"/>
          </a:p>
          <a:p>
            <a:endParaRPr lang="pl-PL" sz="20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CF1C06-3CBE-3033-256D-C8E19B1F9D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5980090"/>
            <a:ext cx="6350188" cy="402416"/>
          </a:xfrm>
        </p:spPr>
        <p:txBody>
          <a:bodyPr/>
          <a:lstStyle/>
          <a:p>
            <a:r>
              <a:rPr lang="pl-PL" sz="1600" dirty="0"/>
              <a:t>Sztandar – znak szczególnego znaczenia             		           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68092F2-2F51-83C9-71D2-1658BABE4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325F968-2030-38BC-DC3C-2C61C1587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069BF981-C2E7-C10D-9B3E-7A0B3BA045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B8BA1A8-3DA1-91C1-976A-7B4CB2F7C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04" y="3429000"/>
            <a:ext cx="1491673" cy="141683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42671AA-CC81-E3AA-C3AA-BED5C7843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33" y="2663413"/>
            <a:ext cx="1958339" cy="300887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ED754E9-55EB-BC44-2173-F5B15F45C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7461" y="2743200"/>
            <a:ext cx="1588808" cy="14641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F084E3D-523E-4320-C612-725C94F7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095" y="4297908"/>
            <a:ext cx="1454738" cy="1374379"/>
          </a:xfrm>
          <a:prstGeom prst="rect">
            <a:avLst/>
          </a:prstGeom>
        </p:spPr>
      </p:pic>
      <p:pic>
        <p:nvPicPr>
          <p:cNvPr id="12" name="Obraz 11" descr="Obraz zawierający clipart, ptak, rysowanie, ilustracja&#10;&#10;Opis wygenerowany automatycznie">
            <a:extLst>
              <a:ext uri="{FF2B5EF4-FFF2-40B4-BE49-F238E27FC236}">
                <a16:creationId xmlns:a16="http://schemas.microsoft.com/office/drawing/2014/main" id="{02EBA2B3-3A7D-35E9-71DE-E2CFC6495E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9838" y="475495"/>
            <a:ext cx="1886913" cy="2369897"/>
          </a:xfrm>
          <a:prstGeom prst="rect">
            <a:avLst/>
          </a:prstGeom>
        </p:spPr>
      </p:pic>
      <p:pic>
        <p:nvPicPr>
          <p:cNvPr id="13" name="Obraz 12" descr="Obraz zawierający herb, godło, symbol, odznaka&#10;&#10;Opis wygenerowany automatycznie">
            <a:extLst>
              <a:ext uri="{FF2B5EF4-FFF2-40B4-BE49-F238E27FC236}">
                <a16:creationId xmlns:a16="http://schemas.microsoft.com/office/drawing/2014/main" id="{0F82DFC5-3D1B-8EE5-8FF9-B475B6EB81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6921" y="380471"/>
            <a:ext cx="3585086" cy="2559455"/>
          </a:xfrm>
          <a:prstGeom prst="rect">
            <a:avLst/>
          </a:prstGeom>
        </p:spPr>
      </p:pic>
      <p:pic>
        <p:nvPicPr>
          <p:cNvPr id="14" name="Obraz 13" descr="Obraz zawierający ptak, rysowanie, ilustracja&#10;&#10;Opis wygenerowany automatycznie">
            <a:extLst>
              <a:ext uri="{FF2B5EF4-FFF2-40B4-BE49-F238E27FC236}">
                <a16:creationId xmlns:a16="http://schemas.microsoft.com/office/drawing/2014/main" id="{CF06317F-A80B-3BCE-437B-1993457D4A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5266" y="3265235"/>
            <a:ext cx="1886913" cy="2241877"/>
          </a:xfrm>
          <a:prstGeom prst="rect">
            <a:avLst/>
          </a:prstGeom>
        </p:spPr>
      </p:pic>
      <p:pic>
        <p:nvPicPr>
          <p:cNvPr id="15" name="Obraz 14" descr="Obraz zawierający ptak, herb, symbol, godło&#10;&#10;Opis wygenerowany automatycznie">
            <a:extLst>
              <a:ext uri="{FF2B5EF4-FFF2-40B4-BE49-F238E27FC236}">
                <a16:creationId xmlns:a16="http://schemas.microsoft.com/office/drawing/2014/main" id="{1DA9ED0C-0006-FBB9-3F91-01E490ADD0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2071" y="3265235"/>
            <a:ext cx="1905596" cy="224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70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FFE0C2A6-A799-C37E-27FC-43C43D75BA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4" y="380471"/>
            <a:ext cx="5102574" cy="1203325"/>
          </a:xfrm>
        </p:spPr>
        <p:txBody>
          <a:bodyPr/>
          <a:lstStyle/>
          <a:p>
            <a:pPr algn="ctr"/>
            <a:r>
              <a:rPr lang="pl-PL" sz="2800" dirty="0"/>
              <a:t>Polskie symbole narodowe</a:t>
            </a:r>
          </a:p>
          <a:p>
            <a:pPr algn="ctr"/>
            <a:r>
              <a:rPr lang="pl-PL" sz="2000" dirty="0"/>
              <a:t>Barwy biało-czerwone</a:t>
            </a:r>
          </a:p>
          <a:p>
            <a:endParaRPr lang="pl-PL" sz="2000" dirty="0"/>
          </a:p>
          <a:p>
            <a:endParaRPr lang="pl-PL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600" b="0" dirty="0"/>
              <a:t>flaga państwowa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600" b="0" dirty="0"/>
              <a:t>proporzec prezydenta RP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600" b="0" dirty="0"/>
              <a:t>szachownice lotnicze z lat 1918-2024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600" b="0" dirty="0"/>
              <a:t>bandera cywilna i państwowa używana przez dyplomatów, lotniska cywilne, kapitanaty portów oraz statki morskie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600" b="0" dirty="0"/>
              <a:t>bandera wojenna RP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2000" b="1" dirty="0">
              <a:solidFill>
                <a:schemeClr val="tx1"/>
              </a:solidFill>
              <a:latin typeface="Memoria" pitchFamily="2" charset="-18"/>
              <a:ea typeface="Memoria" pitchFamily="2" charset="-18"/>
              <a:cs typeface="Times New Roman" panose="02020603050405020304" pitchFamily="18" charset="0"/>
            </a:endParaRPr>
          </a:p>
          <a:p>
            <a:endParaRPr lang="pl-PL" sz="20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E174AA-2520-61C2-4730-9CFF768A42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4" y="5980089"/>
            <a:ext cx="5900735" cy="421571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42C925B-75E6-E0F5-B3A2-C3A915E913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A3CCDC8-4FD2-9D6E-3E68-2C570F2A1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E66D2435-8D7F-9926-C90B-42A160440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  <p:sp>
        <p:nvSpPr>
          <p:cNvPr id="9" name="Google Shape;274;p35">
            <a:extLst>
              <a:ext uri="{FF2B5EF4-FFF2-40B4-BE49-F238E27FC236}">
                <a16:creationId xmlns:a16="http://schemas.microsoft.com/office/drawing/2014/main" id="{DC1F5BA4-89FB-9F91-6FD7-C94E07888017}"/>
              </a:ext>
            </a:extLst>
          </p:cNvPr>
          <p:cNvSpPr/>
          <p:nvPr/>
        </p:nvSpPr>
        <p:spPr>
          <a:xfrm>
            <a:off x="5751175" y="172994"/>
            <a:ext cx="6226605" cy="5484874"/>
          </a:xfrm>
          <a:prstGeom prst="rect">
            <a:avLst/>
          </a:prstGeom>
          <a:solidFill>
            <a:srgbClr val="B8D1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87516AB-51D3-7938-AAC5-FF268246E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233" y="456339"/>
            <a:ext cx="2893144" cy="180228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7A07E9B-CD6F-29D7-7785-02C6F301C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6914" y="609084"/>
            <a:ext cx="1789714" cy="147218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D74B55E-EAEA-112E-3F31-03432CF4E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8400" y="2632856"/>
            <a:ext cx="1090600" cy="108323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A14873F-0019-3BD8-2A22-F0FA8E227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3844" y="2632856"/>
            <a:ext cx="1090600" cy="108323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808C0F0-7187-B6DA-9F1C-BE1057E97F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3120" y="2632856"/>
            <a:ext cx="1090600" cy="108323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96A7654-C948-2247-7EAE-208845225F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6233" y="4118057"/>
            <a:ext cx="2367854" cy="1274051"/>
          </a:xfrm>
          <a:prstGeom prst="rect">
            <a:avLst/>
          </a:prstGeom>
        </p:spPr>
      </p:pic>
      <p:pic>
        <p:nvPicPr>
          <p:cNvPr id="16" name="Obraz 15" descr="Obraz zawierający Karmin, Grafika, projekt graficzny, flaga&#10;&#10;Opis wygenerowany automatycznie">
            <a:extLst>
              <a:ext uri="{FF2B5EF4-FFF2-40B4-BE49-F238E27FC236}">
                <a16:creationId xmlns:a16="http://schemas.microsoft.com/office/drawing/2014/main" id="{6C77C2F3-8223-7A5C-7490-3468B57C6B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9144" y="4110645"/>
            <a:ext cx="2676343" cy="127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66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5592DD4-832F-DE6F-32FB-2158FEF06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2" y="380471"/>
            <a:ext cx="5595938" cy="4168282"/>
          </a:xfrm>
        </p:spPr>
        <p:txBody>
          <a:bodyPr/>
          <a:lstStyle/>
          <a:p>
            <a:pPr algn="ctr"/>
            <a:r>
              <a:rPr lang="pl-PL" sz="2800" dirty="0"/>
              <a:t>Polskie symbole narodowe</a:t>
            </a:r>
          </a:p>
          <a:p>
            <a:pPr algn="ctr"/>
            <a:r>
              <a:rPr lang="pl-PL" sz="2000" dirty="0"/>
              <a:t>Hymn państwowy</a:t>
            </a:r>
          </a:p>
          <a:p>
            <a:pPr algn="just"/>
            <a:endParaRPr lang="pl-PL" sz="1200" b="0" i="1" dirty="0"/>
          </a:p>
          <a:p>
            <a:pPr algn="just"/>
            <a:r>
              <a:rPr lang="pl-PL" sz="1200" b="0" i="1" dirty="0"/>
              <a:t>Mazurek Dąbrowskiego </a:t>
            </a:r>
            <a:r>
              <a:rPr lang="pl-PL" sz="1200" b="0" dirty="0"/>
              <a:t>został uznany oficjalnie za hymn państwowy </a:t>
            </a:r>
            <a:br>
              <a:rPr lang="pl-PL" sz="1200" b="0" dirty="0"/>
            </a:br>
            <a:r>
              <a:rPr lang="pl-PL" sz="1200" b="0" dirty="0"/>
              <a:t>II Rzeczypospolitej w lutym 1927 r. i jest nim do chwili obecnej</a:t>
            </a:r>
            <a:r>
              <a:rPr lang="pl-PL" sz="2000" b="0" dirty="0"/>
              <a:t>.</a:t>
            </a:r>
          </a:p>
          <a:p>
            <a:r>
              <a:rPr lang="pl-PL" sz="2000" b="0" dirty="0"/>
              <a:t> </a:t>
            </a:r>
          </a:p>
          <a:p>
            <a:endParaRPr lang="pl-PL" sz="2000" b="0" dirty="0"/>
          </a:p>
          <a:p>
            <a:r>
              <a:rPr lang="pl-PL" sz="1400" b="0" dirty="0"/>
              <a:t>Inne pieśni polskie, które pretendowały </a:t>
            </a:r>
            <a:br>
              <a:rPr lang="pl-PL" sz="1400" b="0" dirty="0"/>
            </a:br>
            <a:r>
              <a:rPr lang="pl-PL" sz="1400" b="0" dirty="0"/>
              <a:t>do tego miana: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400" i="1" dirty="0"/>
              <a:t>Boże, coś Polskę,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400" i="1" dirty="0"/>
              <a:t>Rota,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400" i="1" dirty="0"/>
              <a:t>Warszawianka,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400" i="1" dirty="0"/>
              <a:t>Z dymem pożarów,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400" i="1" dirty="0"/>
              <a:t>My, Pierwsza Brygada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45CE985-320E-6CCE-9920-A0FAB258C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5980088"/>
            <a:ext cx="6102214" cy="374217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DAF166F-C269-49B4-21B0-F2DCE3C25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33076DD-EEDC-235A-2C5B-C5110CB0D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2EDF1994-22D3-0A19-0ED7-AEBACCA6F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  <p:pic>
        <p:nvPicPr>
          <p:cNvPr id="10" name="Obraz 9" descr="Obraz zawierający tekst, list, pismo odręczne, papier&#10;&#10;Opis wygenerowany automatycznie">
            <a:extLst>
              <a:ext uri="{FF2B5EF4-FFF2-40B4-BE49-F238E27FC236}">
                <a16:creationId xmlns:a16="http://schemas.microsoft.com/office/drawing/2014/main" id="{56FF19CE-0BBE-09D3-F49E-C2FA98114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97" y="136833"/>
            <a:ext cx="3961541" cy="5256045"/>
          </a:xfrm>
          <a:prstGeom prst="rect">
            <a:avLst/>
          </a:prstGeom>
        </p:spPr>
      </p:pic>
      <p:pic>
        <p:nvPicPr>
          <p:cNvPr id="12" name="Obraz 11" descr="Obraz zawierający Ludzka twarz, portret, szkic, człowiek&#10;&#10;Opis wygenerowany automatycznie">
            <a:extLst>
              <a:ext uri="{FF2B5EF4-FFF2-40B4-BE49-F238E27FC236}">
                <a16:creationId xmlns:a16="http://schemas.microsoft.com/office/drawing/2014/main" id="{5F3622D4-6E3C-561B-46C9-7BAD2E341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48" y="2309704"/>
            <a:ext cx="2508228" cy="300987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8F567B7-FA8E-38E9-9A4F-C3824480D565}"/>
              </a:ext>
            </a:extLst>
          </p:cNvPr>
          <p:cNvSpPr txBox="1"/>
          <p:nvPr/>
        </p:nvSpPr>
        <p:spPr>
          <a:xfrm>
            <a:off x="4781226" y="5388212"/>
            <a:ext cx="25624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0" dirty="0">
                <a:solidFill>
                  <a:schemeClr val="accent1">
                    <a:lumMod val="50000"/>
                  </a:schemeClr>
                </a:solidFill>
              </a:rPr>
              <a:t>Józef Wybicki – autor hymnu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D71EB77-79C5-A4B5-2D95-037942FAB893}"/>
              </a:ext>
            </a:extLst>
          </p:cNvPr>
          <p:cNvSpPr txBox="1"/>
          <p:nvPr/>
        </p:nvSpPr>
        <p:spPr>
          <a:xfrm rot="10800000" flipV="1">
            <a:off x="7942880" y="5393690"/>
            <a:ext cx="4046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Faksymile rękopisu </a:t>
            </a:r>
            <a:r>
              <a:rPr lang="pl-PL" sz="1100" i="1" dirty="0">
                <a:solidFill>
                  <a:schemeClr val="accent1">
                    <a:lumMod val="50000"/>
                  </a:schemeClr>
                </a:solidFill>
              </a:rPr>
              <a:t>Mazurka Dąbrowskiego</a:t>
            </a:r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Józefa Wybickiego</a:t>
            </a:r>
          </a:p>
          <a:p>
            <a:pPr algn="ctr"/>
            <a:endParaRPr lang="pl-PL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1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44ADF7B-BDBB-4D5C-BE7F-B47AE18CEB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4915" y="380471"/>
            <a:ext cx="4905214" cy="1203325"/>
          </a:xfrm>
        </p:spPr>
        <p:txBody>
          <a:bodyPr/>
          <a:lstStyle/>
          <a:p>
            <a:pPr algn="ctr"/>
            <a:r>
              <a:rPr lang="pl-PL" sz="2800" dirty="0"/>
              <a:t>Szanuj polskie </a:t>
            </a:r>
          </a:p>
          <a:p>
            <a:pPr algn="ctr"/>
            <a:r>
              <a:rPr lang="pl-PL" sz="2800" dirty="0"/>
              <a:t>symbole narodowe</a:t>
            </a:r>
          </a:p>
          <a:p>
            <a:endParaRPr lang="pl-PL" sz="800" b="0" i="0" u="none" strike="noStrike" baseline="0" dirty="0">
              <a:latin typeface="AdellePE"/>
            </a:endParaRPr>
          </a:p>
          <a:p>
            <a:endParaRPr lang="pl-PL" sz="800" b="0" i="0" u="none" strike="noStrike" baseline="0" dirty="0">
              <a:latin typeface="AdellePE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0" i="0" u="none" strike="noStrike" baseline="0" dirty="0">
                <a:solidFill>
                  <a:schemeClr val="accent1">
                    <a:lumMod val="50000"/>
                  </a:schemeClr>
                </a:solidFill>
                <a:ea typeface="Memoria" pitchFamily="2" charset="-18"/>
                <a:cs typeface="Times New Roman" panose="02020603050405020304" pitchFamily="18" charset="0"/>
              </a:rPr>
              <a:t>Podczas wykonywania lub odtwarzania hymnu państwowego obowiązuje zachowanie odpowiedniej postawy oraz powagi </a:t>
            </a:r>
            <a:br>
              <a:rPr lang="pl-PL" sz="1200" b="0" i="0" u="none" strike="noStrike" baseline="0" dirty="0">
                <a:solidFill>
                  <a:schemeClr val="accent1">
                    <a:lumMod val="50000"/>
                  </a:schemeClr>
                </a:solidFill>
                <a:ea typeface="Memoria" pitchFamily="2" charset="-18"/>
                <a:cs typeface="Times New Roman" panose="02020603050405020304" pitchFamily="18" charset="0"/>
              </a:rPr>
            </a:br>
            <a:r>
              <a:rPr lang="pl-PL" sz="1200" b="0" i="0" u="none" strike="noStrike" baseline="0" dirty="0">
                <a:solidFill>
                  <a:schemeClr val="accent1">
                    <a:lumMod val="50000"/>
                  </a:schemeClr>
                </a:solidFill>
                <a:ea typeface="Memoria" pitchFamily="2" charset="-18"/>
                <a:cs typeface="Times New Roman" panose="02020603050405020304" pitchFamily="18" charset="0"/>
              </a:rPr>
              <a:t>i spokoju.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0" i="0" u="none" strike="noStrike" baseline="0" dirty="0">
                <a:solidFill>
                  <a:schemeClr val="accent1">
                    <a:lumMod val="50000"/>
                  </a:schemeClr>
                </a:solidFill>
                <a:ea typeface="Memoria" pitchFamily="2" charset="-18"/>
                <a:cs typeface="Times New Roman" panose="02020603050405020304" pitchFamily="18" charset="0"/>
              </a:rPr>
              <a:t>Osoby obecne podczas publicznego wykonywania lub odtwarzania hymnu stoją w postawie wyrażającej szacunek </a:t>
            </a:r>
            <a:br>
              <a:rPr lang="pl-PL" sz="1200" b="0" i="0" u="none" strike="noStrike" baseline="0" dirty="0">
                <a:solidFill>
                  <a:schemeClr val="accent1">
                    <a:lumMod val="50000"/>
                  </a:schemeClr>
                </a:solidFill>
                <a:ea typeface="Memoria" pitchFamily="2" charset="-18"/>
                <a:cs typeface="Times New Roman" panose="02020603050405020304" pitchFamily="18" charset="0"/>
              </a:rPr>
            </a:br>
            <a:r>
              <a:rPr lang="pl-PL" sz="1200" b="0" i="0" u="none" strike="noStrike" baseline="0" dirty="0">
                <a:solidFill>
                  <a:schemeClr val="accent1">
                    <a:lumMod val="50000"/>
                  </a:schemeClr>
                </a:solidFill>
                <a:ea typeface="Memoria" pitchFamily="2" charset="-18"/>
                <a:cs typeface="Times New Roman" panose="02020603050405020304" pitchFamily="18" charset="0"/>
              </a:rPr>
              <a:t>(na baczność).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0" i="0" u="none" strike="noStrike" baseline="0" dirty="0">
                <a:solidFill>
                  <a:schemeClr val="accent1">
                    <a:lumMod val="50000"/>
                  </a:schemeClr>
                </a:solidFill>
                <a:ea typeface="Memoria" pitchFamily="2" charset="-18"/>
                <a:cs typeface="Times New Roman" panose="02020603050405020304" pitchFamily="18" charset="0"/>
              </a:rPr>
              <a:t>Mężczyźni w ubraniach cywilnych zdejmują nakrycia głowy.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0" i="0" u="none" strike="noStrike" baseline="0" dirty="0">
                <a:solidFill>
                  <a:schemeClr val="accent1">
                    <a:lumMod val="50000"/>
                  </a:schemeClr>
                </a:solidFill>
                <a:ea typeface="Memoria" pitchFamily="2" charset="-18"/>
                <a:cs typeface="Times New Roman" panose="02020603050405020304" pitchFamily="18" charset="0"/>
              </a:rPr>
              <a:t>Poczty sztandarowe podczas wykonywania lub odtwarzania hymnu oddają honory przez pochylenie sztandaru.</a:t>
            </a:r>
          </a:p>
          <a:p>
            <a:pPr algn="just"/>
            <a:r>
              <a:rPr lang="pl-PL" sz="1200" b="1" dirty="0">
                <a:solidFill>
                  <a:schemeClr val="accent1">
                    <a:lumMod val="50000"/>
                  </a:schemeClr>
                </a:solidFill>
                <a:latin typeface="Memoria" pitchFamily="2" charset="-18"/>
                <a:ea typeface="Memoria" pitchFamily="2" charset="-18"/>
                <a:cs typeface="Times New Roman" panose="02020603050405020304" pitchFamily="18" charset="0"/>
              </a:rPr>
              <a:t>----------------------------------------------------------------------------</a:t>
            </a:r>
            <a:endParaRPr lang="pl-PL" sz="300" b="1" dirty="0">
              <a:solidFill>
                <a:schemeClr val="accent1">
                  <a:lumMod val="50000"/>
                </a:schemeClr>
              </a:solidFill>
              <a:latin typeface="Memoria" pitchFamily="2" charset="-18"/>
              <a:ea typeface="Memoria" pitchFamily="2" charset="-18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0" i="0" u="none" strike="noStrike" baseline="0" dirty="0">
                <a:solidFill>
                  <a:schemeClr val="accent1">
                    <a:lumMod val="50000"/>
                  </a:schemeClr>
                </a:solidFill>
                <a:ea typeface="Memoria" pitchFamily="2" charset="-18"/>
                <a:cs typeface="Times New Roman" panose="02020603050405020304" pitchFamily="18" charset="0"/>
              </a:rPr>
              <a:t>Flaga musi być czysta i mieć czytelne barwy.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0" i="0" u="none" strike="noStrike" baseline="0" dirty="0">
                <a:solidFill>
                  <a:schemeClr val="accent1">
                    <a:lumMod val="50000"/>
                  </a:schemeClr>
                </a:solidFill>
                <a:ea typeface="Memoria" pitchFamily="2" charset="-18"/>
                <a:cs typeface="Times New Roman" panose="02020603050405020304" pitchFamily="18" charset="0"/>
              </a:rPr>
              <a:t>Na terenie Polski flaga państwowa RP ma zawsze pierwszeństwo przed wszystkimi innymi flagami.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0" i="0" u="none" strike="noStrike" baseline="0" dirty="0">
                <a:solidFill>
                  <a:schemeClr val="accent1">
                    <a:lumMod val="50000"/>
                  </a:schemeClr>
                </a:solidFill>
                <a:ea typeface="Memoria" pitchFamily="2" charset="-18"/>
                <a:cs typeface="Times New Roman" panose="02020603050405020304" pitchFamily="18" charset="0"/>
              </a:rPr>
              <a:t>Flaga nigdy nie może dotknąć podłogi, ziemi, bruku lub wody.</a:t>
            </a:r>
          </a:p>
          <a:p>
            <a:endParaRPr lang="pl-PL" sz="2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B4CA76E-0925-52CD-0442-AE50CF91D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5980089"/>
            <a:ext cx="5823244" cy="405213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</a:t>
            </a:r>
          </a:p>
        </p:txBody>
      </p:sp>
      <p:pic>
        <p:nvPicPr>
          <p:cNvPr id="5" name="Obraz 4" descr="Obraz zawierający ubrania, uniform wojskowy, osoba, Organizacja wojskowa&#10;&#10;Opis wygenerowany automatycznie">
            <a:extLst>
              <a:ext uri="{FF2B5EF4-FFF2-40B4-BE49-F238E27FC236}">
                <a16:creationId xmlns:a16="http://schemas.microsoft.com/office/drawing/2014/main" id="{5A9092D6-6342-FE75-1819-AF1A8EB1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552" y="2933029"/>
            <a:ext cx="4577497" cy="2812883"/>
          </a:xfrm>
          <a:prstGeom prst="rect">
            <a:avLst/>
          </a:prstGeom>
        </p:spPr>
      </p:pic>
      <p:pic>
        <p:nvPicPr>
          <p:cNvPr id="6" name="Obraz 5" descr="Obraz zawierający na wolnym powietrzu, budynek, osoba, ubrania&#10;&#10;Opis wygenerowany automatycznie">
            <a:extLst>
              <a:ext uri="{FF2B5EF4-FFF2-40B4-BE49-F238E27FC236}">
                <a16:creationId xmlns:a16="http://schemas.microsoft.com/office/drawing/2014/main" id="{C9452711-6FA3-6F00-B4B3-6EFD72186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552" y="223635"/>
            <a:ext cx="4538533" cy="25923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DDCF4A-7BD6-88D1-ED87-AAA9EC9A9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2F61F96-C50E-D3DE-41CB-AED450D71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40EF2CAD-6E10-2B87-5000-FFCB2CE38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7547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6AF0FA7-D4B6-BAB1-9DCF-34F0E8F0A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380471"/>
            <a:ext cx="5773700" cy="1203325"/>
          </a:xfrm>
        </p:spPr>
        <p:txBody>
          <a:bodyPr/>
          <a:lstStyle/>
          <a:p>
            <a:pPr algn="ctr"/>
            <a:r>
              <a:rPr lang="pl-PL" sz="2800" dirty="0"/>
              <a:t>Historyczne przemówienie marsz. Józefa Piłsudskiego</a:t>
            </a:r>
            <a:endParaRPr lang="pl-PL" sz="1800" dirty="0"/>
          </a:p>
          <a:p>
            <a:pPr algn="ctr"/>
            <a:r>
              <a:rPr lang="pl-PL" sz="1400" b="0" dirty="0"/>
              <a:t>Grodno, 17 lutego 1923 r., koszary 76. Pułku Piechoty</a:t>
            </a:r>
            <a:endParaRPr lang="pl-PL" sz="2000" b="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DF8F7D5-A3A3-51A4-D984-AB0D9BD2B8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5980089"/>
            <a:ext cx="5831635" cy="381965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 </a:t>
            </a:r>
          </a:p>
        </p:txBody>
      </p:sp>
      <p:pic>
        <p:nvPicPr>
          <p:cNvPr id="5" name="Obraz 4" descr="Obraz zawierający ubrania, człowiek, na wolnym powietrzu, osoba&#10;&#10;Opis wygenerowany automatycznie">
            <a:extLst>
              <a:ext uri="{FF2B5EF4-FFF2-40B4-BE49-F238E27FC236}">
                <a16:creationId xmlns:a16="http://schemas.microsoft.com/office/drawing/2014/main" id="{52E8E419-EDDF-B2D7-3058-733F47521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763" y="722289"/>
            <a:ext cx="5784402" cy="4450794"/>
          </a:xfrm>
          <a:prstGeom prst="rect">
            <a:avLst/>
          </a:prstGeom>
        </p:spPr>
      </p:pic>
      <p:pic>
        <p:nvPicPr>
          <p:cNvPr id="6" name="Obraz 5" descr="Obraz zawierający tekst, gazeta, Czcionka, czarne i białe&#10;&#10;Opis wygenerowany automatycznie">
            <a:extLst>
              <a:ext uri="{FF2B5EF4-FFF2-40B4-BE49-F238E27FC236}">
                <a16:creationId xmlns:a16="http://schemas.microsoft.com/office/drawing/2014/main" id="{E1E4B381-BB62-6747-BFD5-DAE6D2AED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00" y="1864256"/>
            <a:ext cx="2497077" cy="3535212"/>
          </a:xfrm>
          <a:prstGeom prst="rect">
            <a:avLst/>
          </a:prstGeom>
        </p:spPr>
      </p:pic>
      <p:pic>
        <p:nvPicPr>
          <p:cNvPr id="7" name="Obraz 6" descr="Obraz zawierający tekst, gazeta, czarne i białe, Czcionka&#10;&#10;Opis wygenerowany automatycznie">
            <a:extLst>
              <a:ext uri="{FF2B5EF4-FFF2-40B4-BE49-F238E27FC236}">
                <a16:creationId xmlns:a16="http://schemas.microsoft.com/office/drawing/2014/main" id="{3BEC27B0-9C60-B0D9-0B5F-CA0E02636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436" y="1864256"/>
            <a:ext cx="2610875" cy="35352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44205E6-2D17-6BA9-6C35-5C44F70BC0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7B9DEC6-C1B5-B93F-3363-00FC73579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54133245-A5B1-1218-D34F-3569C32840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44B4712-B024-D436-1119-D86B6937CC32}"/>
              </a:ext>
            </a:extLst>
          </p:cNvPr>
          <p:cNvSpPr txBox="1"/>
          <p:nvPr/>
        </p:nvSpPr>
        <p:spPr>
          <a:xfrm>
            <a:off x="6375503" y="5242030"/>
            <a:ext cx="56134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Marszałek Józef Piłsudski w otoczeniu oficerów Wojska Polskiego </a:t>
            </a:r>
          </a:p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i ludności cywilnej Grodna. 17 lutego 1923 r.</a:t>
            </a:r>
          </a:p>
        </p:txBody>
      </p:sp>
    </p:spTree>
    <p:extLst>
      <p:ext uri="{BB962C8B-B14F-4D97-AF65-F5344CB8AC3E}">
        <p14:creationId xmlns:p14="http://schemas.microsoft.com/office/powerpoint/2010/main" val="3529561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3BBC2133-2CC7-37EC-1B3D-9B0A845BB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4" y="380471"/>
            <a:ext cx="4226920" cy="1203325"/>
          </a:xfrm>
        </p:spPr>
        <p:txBody>
          <a:bodyPr/>
          <a:lstStyle/>
          <a:p>
            <a:r>
              <a:rPr lang="pl-PL" sz="2800" dirty="0"/>
              <a:t>Od proporca i chorągwi </a:t>
            </a:r>
            <a:br>
              <a:rPr lang="pl-PL" sz="2800" dirty="0"/>
            </a:br>
            <a:r>
              <a:rPr lang="pl-PL" sz="2800" dirty="0"/>
              <a:t>do sztandaru - rodowód</a:t>
            </a:r>
          </a:p>
          <a:p>
            <a:endParaRPr lang="pl-PL" sz="300" b="0" dirty="0"/>
          </a:p>
          <a:p>
            <a:r>
              <a:rPr lang="pl-PL" sz="1200" b="0" dirty="0" err="1"/>
              <a:t>Vexillum</a:t>
            </a:r>
            <a:r>
              <a:rPr lang="pl-PL" sz="1200" b="0" dirty="0"/>
              <a:t> – sztandar, chorągiew.</a:t>
            </a:r>
          </a:p>
          <a:p>
            <a:r>
              <a:rPr lang="pl-PL" sz="1200" b="0" dirty="0" err="1"/>
              <a:t>Weksyloidy</a:t>
            </a:r>
            <a:r>
              <a:rPr lang="pl-PL" sz="1200" b="0" dirty="0"/>
              <a:t> – znaki rozpoznawcze.</a:t>
            </a:r>
          </a:p>
          <a:p>
            <a:pPr algn="just"/>
            <a:r>
              <a:rPr lang="pl-PL" sz="1200" b="0" dirty="0"/>
              <a:t>Proporzec – płat materiału w kształcie prostokąta, </a:t>
            </a:r>
            <a:br>
              <a:rPr lang="pl-PL" sz="1200" b="0" dirty="0"/>
            </a:br>
            <a:r>
              <a:rPr lang="pl-PL" sz="1200" b="0" dirty="0"/>
              <a:t>z wyciętymi i ostrymi językami, mocowany do drzewca.</a:t>
            </a:r>
          </a:p>
          <a:p>
            <a:pPr algn="just"/>
            <a:r>
              <a:rPr lang="pl-PL" sz="1200" b="0" dirty="0"/>
              <a:t>Chorągiew – znak rozróżniający walczące strony; dzięki niemu wydawano stosowne rozkazy podczas walki, np. rozwinięcie chorągwi oznaczało własnym oddziałom przejście do decydującego uderzenia.</a:t>
            </a:r>
          </a:p>
          <a:p>
            <a:endParaRPr lang="pl-PL" sz="1400" b="0" dirty="0"/>
          </a:p>
          <a:p>
            <a:endParaRPr lang="pl-PL" sz="1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0E578F-5B8E-F49D-FF06-D134D12121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4" y="5979459"/>
            <a:ext cx="6365684" cy="413953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E19E69E-66E0-FBA6-CE49-4A493225D0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FDA921C-57FA-3BCE-03F0-E18EDCFF6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113B5EB9-03A4-DF6F-9C1F-0B0FF6133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  <p:sp>
        <p:nvSpPr>
          <p:cNvPr id="10" name="Google Shape;274;p35">
            <a:extLst>
              <a:ext uri="{FF2B5EF4-FFF2-40B4-BE49-F238E27FC236}">
                <a16:creationId xmlns:a16="http://schemas.microsoft.com/office/drawing/2014/main" id="{E7F65E5B-E768-078E-B70E-8E330BA80E73}"/>
              </a:ext>
            </a:extLst>
          </p:cNvPr>
          <p:cNvSpPr/>
          <p:nvPr/>
        </p:nvSpPr>
        <p:spPr>
          <a:xfrm>
            <a:off x="4726984" y="177135"/>
            <a:ext cx="7377640" cy="5458556"/>
          </a:xfrm>
          <a:prstGeom prst="rect">
            <a:avLst/>
          </a:prstGeom>
          <a:solidFill>
            <a:srgbClr val="B8D1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" name="Obraz 10" descr="Obraz zawierający sztuka, ptak&#10;&#10;Opis wygenerowany automatycznie przy niskim poziomie pewności">
            <a:extLst>
              <a:ext uri="{FF2B5EF4-FFF2-40B4-BE49-F238E27FC236}">
                <a16:creationId xmlns:a16="http://schemas.microsoft.com/office/drawing/2014/main" id="{52678A74-567A-A0EE-1BF7-824F692AE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895" y="452225"/>
            <a:ext cx="5826819" cy="205389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485E485-4941-2EB8-466B-71570FE7B43F}"/>
              </a:ext>
            </a:extLst>
          </p:cNvPr>
          <p:cNvSpPr txBox="1"/>
          <p:nvPr/>
        </p:nvSpPr>
        <p:spPr>
          <a:xfrm>
            <a:off x="5318035" y="2650210"/>
            <a:ext cx="637390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" dirty="0" err="1">
                <a:solidFill>
                  <a:schemeClr val="accent1">
                    <a:lumMod val="50000"/>
                  </a:schemeClr>
                </a:solidFill>
              </a:rPr>
              <a:t>Weksyloidy</a:t>
            </a:r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: sumeryjski, egipski, rzymski, aztecki i japoński</a:t>
            </a:r>
            <a:r>
              <a:rPr lang="pl-PL" sz="1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endParaRPr lang="pl-PL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Obraz 14" descr="Obraz zawierający rysowanie, obraz, ilustracja, koń&#10;&#10;Opis wygenerowany automatycznie">
            <a:extLst>
              <a:ext uri="{FF2B5EF4-FFF2-40B4-BE49-F238E27FC236}">
                <a16:creationId xmlns:a16="http://schemas.microsoft.com/office/drawing/2014/main" id="{941E76A8-304D-C23A-DA49-A3279456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788" y="3018676"/>
            <a:ext cx="4705823" cy="242288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5A3EBFB-1F5D-98E1-CE88-135D7A0DC05A}"/>
              </a:ext>
            </a:extLst>
          </p:cNvPr>
          <p:cNvSpPr txBox="1"/>
          <p:nvPr/>
        </p:nvSpPr>
        <p:spPr>
          <a:xfrm rot="10800000" flipH="1" flipV="1">
            <a:off x="9826823" y="3937728"/>
            <a:ext cx="2277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Proporce średniowiecznego </a:t>
            </a:r>
          </a:p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rycerstwa</a:t>
            </a:r>
          </a:p>
          <a:p>
            <a:pPr algn="ctr"/>
            <a:endParaRPr lang="pl-PL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Obraz 17" descr="Obraz zawierający niebo, trawa, na wolnym powietrzu, bitwa&#10;&#10;Opis wygenerowany automatycznie">
            <a:extLst>
              <a:ext uri="{FF2B5EF4-FFF2-40B4-BE49-F238E27FC236}">
                <a16:creationId xmlns:a16="http://schemas.microsoft.com/office/drawing/2014/main" id="{0929DC29-B870-0FE5-EEDE-F251F063A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21" y="3429000"/>
            <a:ext cx="3843580" cy="220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59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9DC16F5-D93C-5A49-54AA-9F3FB07D1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4" y="380470"/>
            <a:ext cx="4513638" cy="5214417"/>
          </a:xfrm>
        </p:spPr>
        <p:txBody>
          <a:bodyPr/>
          <a:lstStyle/>
          <a:p>
            <a:r>
              <a:rPr lang="pl-PL" sz="2800" dirty="0"/>
              <a:t>Od proporca i chorągwi do sztandaru - rodowód</a:t>
            </a:r>
          </a:p>
          <a:p>
            <a:endParaRPr lang="pl-PL" sz="500" b="0" dirty="0"/>
          </a:p>
          <a:p>
            <a:r>
              <a:rPr lang="pl-PL" sz="1600" b="0" dirty="0"/>
              <a:t>Określenia związane z tematyką sztandarową:</a:t>
            </a:r>
          </a:p>
          <a:p>
            <a:pPr algn="just"/>
            <a:endParaRPr lang="pl-PL" sz="100" dirty="0"/>
          </a:p>
          <a:p>
            <a:pPr algn="just"/>
            <a:r>
              <a:rPr lang="pl-PL" sz="1200" dirty="0"/>
              <a:t>Bandera</a:t>
            </a:r>
            <a:r>
              <a:rPr lang="pl-PL" sz="1200" b="0" dirty="0"/>
              <a:t> – flaga wywieszana na statkach handlowych, pasażerskich i marynarki wojennej;</a:t>
            </a:r>
          </a:p>
          <a:p>
            <a:pPr algn="just"/>
            <a:r>
              <a:rPr lang="pl-PL" sz="1200" dirty="0"/>
              <a:t>Chorągiew </a:t>
            </a:r>
            <a:r>
              <a:rPr lang="pl-PL" sz="1200" b="0" dirty="0"/>
              <a:t>– o określonych barwach i godłach; może być znakiem państwa, ziemi, miasta, organizacji wojskowej, społecznej, politycznej, kościelnej, zawodowej; funkcjonowały chorągwie królewskie, ziemskie i rodowe; z upływem czasu każdy oddział posiadał własną chorągiew;</a:t>
            </a:r>
          </a:p>
          <a:p>
            <a:pPr algn="just"/>
            <a:r>
              <a:rPr lang="pl-PL" sz="1200" dirty="0"/>
              <a:t>Flaga</a:t>
            </a:r>
            <a:r>
              <a:rPr lang="pl-PL" sz="1200" b="0" dirty="0"/>
              <a:t> – państwowa lub narodowa;</a:t>
            </a:r>
          </a:p>
          <a:p>
            <a:r>
              <a:rPr lang="pl-PL" sz="1200" dirty="0" err="1"/>
              <a:t>Gonfalon</a:t>
            </a:r>
            <a:r>
              <a:rPr lang="pl-PL" sz="1200" dirty="0"/>
              <a:t> </a:t>
            </a:r>
            <a:r>
              <a:rPr lang="pl-PL" sz="1200" b="0" dirty="0"/>
              <a:t>– chorągiew miejska lub kościelna;</a:t>
            </a:r>
          </a:p>
          <a:p>
            <a:r>
              <a:rPr lang="pl-PL" sz="1200" dirty="0"/>
              <a:t>Herb</a:t>
            </a:r>
            <a:r>
              <a:rPr lang="pl-PL" sz="1200" b="0" dirty="0"/>
              <a:t> – znak rozpoznawczo-bojowy z okresu średniowiecza;</a:t>
            </a:r>
          </a:p>
          <a:p>
            <a:pPr algn="just"/>
            <a:r>
              <a:rPr lang="pl-PL" sz="1200" dirty="0"/>
              <a:t>Proporczyk</a:t>
            </a:r>
            <a:r>
              <a:rPr lang="pl-PL" sz="1200" b="0" dirty="0"/>
              <a:t> – znak rozpoznawczy stosowany na okrętach </a:t>
            </a:r>
            <a:br>
              <a:rPr lang="pl-PL" sz="1200" b="0" dirty="0"/>
            </a:br>
            <a:r>
              <a:rPr lang="pl-PL" sz="1200" b="0" dirty="0"/>
              <a:t>i w oddziałach wojskowych (zwłaszcza jazdy, artylerii konnej, broni pancernej) lub na żołnierskim umundurowaniu (kołnierze kurtek mundurowych, berety);</a:t>
            </a:r>
          </a:p>
          <a:p>
            <a:pPr algn="just"/>
            <a:r>
              <a:rPr lang="pl-PL" sz="1200" dirty="0" err="1"/>
              <a:t>Weksylia</a:t>
            </a:r>
            <a:r>
              <a:rPr lang="pl-PL" sz="1200" b="0" dirty="0"/>
              <a:t> – znaki rozpoznawcze;</a:t>
            </a:r>
          </a:p>
          <a:p>
            <a:pPr algn="just"/>
            <a:r>
              <a:rPr lang="pl-PL" sz="1200" dirty="0" err="1"/>
              <a:t>Weksykologia</a:t>
            </a:r>
            <a:r>
              <a:rPr lang="pl-PL" sz="1200" b="0" dirty="0"/>
              <a:t> – dyscyplina pomocnicza historii.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0F3FEC6-8913-7CCF-8424-9307F18E69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4" y="5980089"/>
            <a:ext cx="6171954" cy="330904"/>
          </a:xfrm>
        </p:spPr>
        <p:txBody>
          <a:bodyPr/>
          <a:lstStyle/>
          <a:p>
            <a:r>
              <a:rPr lang="pl-PL" sz="1600" dirty="0"/>
              <a:t>Sztandar – znak szczególnego znaczenia                                </a:t>
            </a:r>
          </a:p>
        </p:txBody>
      </p:sp>
      <p:pic>
        <p:nvPicPr>
          <p:cNvPr id="8" name="Obraz 7" descr="Obraz zawierający na wolnym powietrzu, koń, budynek, Wodze&#10;&#10;Opis wygenerowany automatycznie">
            <a:extLst>
              <a:ext uri="{FF2B5EF4-FFF2-40B4-BE49-F238E27FC236}">
                <a16:creationId xmlns:a16="http://schemas.microsoft.com/office/drawing/2014/main" id="{B64579A5-B7E5-F50F-B767-378F7325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122" y="236580"/>
            <a:ext cx="3483531" cy="2280469"/>
          </a:xfrm>
          <a:prstGeom prst="rect">
            <a:avLst/>
          </a:prstGeom>
        </p:spPr>
      </p:pic>
      <p:pic>
        <p:nvPicPr>
          <p:cNvPr id="9" name="Obraz 8" descr="Obraz zawierający świątynia, symbol, herb&#10;&#10;Opis wygenerowany automatycznie">
            <a:extLst>
              <a:ext uri="{FF2B5EF4-FFF2-40B4-BE49-F238E27FC236}">
                <a16:creationId xmlns:a16="http://schemas.microsoft.com/office/drawing/2014/main" id="{2906266B-51B9-22EC-38DC-11A354A3D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719" y="228648"/>
            <a:ext cx="2008652" cy="2280469"/>
          </a:xfrm>
          <a:prstGeom prst="rect">
            <a:avLst/>
          </a:prstGeom>
        </p:spPr>
      </p:pic>
      <p:pic>
        <p:nvPicPr>
          <p:cNvPr id="12" name="Obraz 11" descr="Obraz zawierający uniform wojskowy, na wolnym powietrzu, ubrania, osoba&#10;&#10;Opis wygenerowany automatycznie">
            <a:extLst>
              <a:ext uri="{FF2B5EF4-FFF2-40B4-BE49-F238E27FC236}">
                <a16:creationId xmlns:a16="http://schemas.microsoft.com/office/drawing/2014/main" id="{629A84AE-D5F0-C0AF-5532-877BB1DC3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19" y="2654837"/>
            <a:ext cx="5612935" cy="303979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7089CF1-E58D-03AC-7076-54F6D7FAF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0" y="5969691"/>
            <a:ext cx="711423" cy="71117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95EEE3D-D584-A6A4-1CC7-273D8E1B90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32422"/>
            <a:ext cx="2580599" cy="992538"/>
          </a:xfrm>
          <a:prstGeom prst="rect">
            <a:avLst/>
          </a:prstGeom>
        </p:spPr>
      </p:pic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07B6FBEB-05E2-C3FA-5822-7B62953350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20" y="5980089"/>
            <a:ext cx="1450520" cy="674458"/>
          </a:xfrm>
          <a:prstGeom prst="rect">
            <a:avLst/>
          </a:prstGeom>
          <a:effectLst>
            <a:outerShdw blurRad="76200" dist="50800" dir="2160000" sx="109000" sy="109000" algn="ctr" rotWithShape="0">
              <a:schemeClr val="tx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60698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buntu">
      <a:majorFont>
        <a:latin typeface="Ubuntu Medium"/>
        <a:ea typeface=""/>
        <a:cs typeface=""/>
      </a:majorFont>
      <a:minorFont>
        <a:latin typeface="Ubuntu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sisl xmlns:xsi="http://www.w3.org/2001/XMLSchema-instance" xmlns:xsd="http://www.w3.org/2001/XMLSchema" xmlns="http://www.boldonjames.com/2008/01/sie/internal/label" sislVersion="0" policy="8417b2fb-54a7-4fbc-b023-b6b37b7a623f" origin="userSelected">
  <element uid="d7220eed-17a6-431d-810c-83a0ddfed893" value=""/>
</sisl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BDEAB8404EC08408DA8E328FEBB8E3B" ma:contentTypeVersion="14" ma:contentTypeDescription="Utwórz nowy dokument." ma:contentTypeScope="" ma:versionID="fa2eaa3bdc3458094585925094ab0a3e">
  <xsd:schema xmlns:xsd="http://www.w3.org/2001/XMLSchema" xmlns:xs="http://www.w3.org/2001/XMLSchema" xmlns:p="http://schemas.microsoft.com/office/2006/metadata/properties" xmlns:ns2="2da88623-9224-471d-917c-e7b0e6e3197f" xmlns:ns3="3818c3d7-4ef3-4126-a011-807f93e56641" targetNamespace="http://schemas.microsoft.com/office/2006/metadata/properties" ma:root="true" ma:fieldsID="495e25d10816e415530ea831ab9f8624" ns2:_="" ns3:_="">
    <xsd:import namespace="2da88623-9224-471d-917c-e7b0e6e3197f"/>
    <xsd:import namespace="3818c3d7-4ef3-4126-a011-807f93e56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a88623-9224-471d-917c-e7b0e6e319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8c3d7-4ef3-4126-a011-807f93e5664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2AC1BB-CE0A-4D33-8093-5E47ADB787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29524F-BC47-48E8-84D0-AA4EF727FBF5}">
  <ds:schemaRefs>
    <ds:schemaRef ds:uri="http://www.w3.org/2001/XMLSchema"/>
    <ds:schemaRef ds:uri="http://www.boldonjames.com/2008/01/sie/internal/label"/>
  </ds:schemaRefs>
</ds:datastoreItem>
</file>

<file path=customXml/itemProps3.xml><?xml version="1.0" encoding="utf-8"?>
<ds:datastoreItem xmlns:ds="http://schemas.openxmlformats.org/officeDocument/2006/customXml" ds:itemID="{C1FD5A47-0441-4150-8078-B41091ECA65B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3818c3d7-4ef3-4126-a011-807f93e56641"/>
    <ds:schemaRef ds:uri="2da88623-9224-471d-917c-e7b0e6e3197f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F9E514CD-AD40-485C-A5E8-D793C83859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a88623-9224-471d-917c-e7b0e6e3197f"/>
    <ds:schemaRef ds:uri="3818c3d7-4ef3-4126-a011-807f93e566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2547</TotalTime>
  <Words>1890</Words>
  <Application>Microsoft Office PowerPoint</Application>
  <PresentationFormat>Panoramiczny</PresentationFormat>
  <Paragraphs>180</Paragraphs>
  <Slides>20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31" baseType="lpstr">
      <vt:lpstr>AdellePE</vt:lpstr>
      <vt:lpstr>Aptos</vt:lpstr>
      <vt:lpstr>Arial</vt:lpstr>
      <vt:lpstr>Calibri</vt:lpstr>
      <vt:lpstr>Memoria</vt:lpstr>
      <vt:lpstr>Memoria Black</vt:lpstr>
      <vt:lpstr>Times New Roman</vt:lpstr>
      <vt:lpstr>Ubuntu</vt:lpstr>
      <vt:lpstr>Ubuntu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</dc:creator>
  <cp:lastModifiedBy>Marek Gajewski</cp:lastModifiedBy>
  <cp:revision>102</cp:revision>
  <dcterms:created xsi:type="dcterms:W3CDTF">2023-02-22T21:13:13Z</dcterms:created>
  <dcterms:modified xsi:type="dcterms:W3CDTF">2024-10-23T08:51:32Z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0x0101002BDEAB8404EC08408DA8E328FEBB8E3B</vt:lpwstr>
  </property>
  <property fmtid="{D5CDD505-2E9C-101B-9397-08002B2CF9AE}" pid="3" name="docIndexRef">
    <vt:lpwstr>2745b8e7-c962-4d6a-b2ca-ed56d5989fe2</vt:lpwstr>
  </property>
  <property fmtid="{D5CDD505-2E9C-101B-9397-08002B2CF9AE}" pid="4" name="bjClsUserRVM">
    <vt:lpwstr>[]</vt:lpwstr>
  </property>
  <property fmtid="{D5CDD505-2E9C-101B-9397-08002B2CF9AE}" pid="5" name="bjSaver">
    <vt:lpwstr>AXqH0utqFKziRd8DLjcL9/YH7Pb5Xxsa</vt:lpwstr>
  </property>
  <property fmtid="{D5CDD505-2E9C-101B-9397-08002B2CF9AE}" pid="6" name="bjDocumentLabelXML">
    <vt:lpwstr>&lt;?xml version="1.0" encoding="us-ascii"?&gt;&lt;sisl xmlns:xsi="http://www.w3.org/2001/XMLSchema-instance" xmlns:xsd="http://www.w3.org/2001/XMLSchema" sislVersion="0" policy="8417b2fb-54a7-4fbc-b023-b6b37b7a623f" origin="userSelected" xmlns="http://www.boldonj</vt:lpwstr>
  </property>
  <property fmtid="{D5CDD505-2E9C-101B-9397-08002B2CF9AE}" pid="7" name="bjDocumentLabelXML-0">
    <vt:lpwstr>ames.com/2008/01/sie/internal/label"&gt;&lt;element uid="d7220eed-17a6-431d-810c-83a0ddfed893" value="" /&gt;&lt;/sisl&gt;</vt:lpwstr>
  </property>
  <property fmtid="{D5CDD505-2E9C-101B-9397-08002B2CF9AE}" pid="8" name="bjDocumentSecurityLabel">
    <vt:lpwstr>[d7220eed-17a6-431d-810c-83a0ddfed893]</vt:lpwstr>
  </property>
</Properties>
</file>